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embeddedFontLst>
    <p:embeddedFont>
      <p:font typeface="Roboto Medium"/>
      <p:regular r:id="rId20"/>
      <p:bold r:id="rId21"/>
      <p:italic r:id="rId22"/>
      <p:boldItalic r:id="rId23"/>
    </p:embeddedFont>
    <p:embeddedFont>
      <p:font typeface="Robo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AF7C5F1-73F6-494B-95EA-76ADCFC6EABF}">
  <a:tblStyle styleId="{2AF7C5F1-73F6-494B-95EA-76ADCFC6EABF}"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Medium-regular.fntdata"/><Relationship Id="rId22" Type="http://schemas.openxmlformats.org/officeDocument/2006/relationships/font" Target="fonts/RobotoMedium-italic.fntdata"/><Relationship Id="rId21" Type="http://schemas.openxmlformats.org/officeDocument/2006/relationships/font" Target="fonts/RobotoMedium-bold.fntdata"/><Relationship Id="rId24" Type="http://schemas.openxmlformats.org/officeDocument/2006/relationships/font" Target="fonts/Roboto-regular.fntdata"/><Relationship Id="rId23" Type="http://schemas.openxmlformats.org/officeDocument/2006/relationships/font" Target="fonts/RobotoMedium-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Roboto-italic.fntdata"/><Relationship Id="rId25" Type="http://schemas.openxmlformats.org/officeDocument/2006/relationships/font" Target="fonts/Roboto-bold.fntdata"/><Relationship Id="rId27" Type="http://schemas.openxmlformats.org/officeDocument/2006/relationships/font" Target="fonts/Roboto-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6fc1a4a8c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6fc1a4a8c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6fc1a4a8ca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6fc1a4a8ca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6a27eff65c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6a27eff65c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6a27eff65c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6a27eff65c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cf04062b8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cf04062b8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cf04062b8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cf04062b8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cf04062b85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cf04062b85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cf04062b85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cf04062b85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cf04062b85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cf04062b85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8942d4dae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8942d4dae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cf04062b85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cf04062b85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6fc1a4a8c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6fc1a4a8c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sp>
        <p:nvSpPr>
          <p:cNvPr id="54" name="Google Shape;54;p13"/>
          <p:cNvSpPr/>
          <p:nvPr/>
        </p:nvSpPr>
        <p:spPr>
          <a:xfrm>
            <a:off x="0" y="3363275"/>
            <a:ext cx="9144000" cy="11400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p:nvPr/>
        </p:nvSpPr>
        <p:spPr>
          <a:xfrm>
            <a:off x="0" y="3608175"/>
            <a:ext cx="9144000" cy="11400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6" name="Google Shape;56;p13"/>
          <p:cNvSpPr/>
          <p:nvPr/>
        </p:nvSpPr>
        <p:spPr>
          <a:xfrm>
            <a:off x="0" y="3729050"/>
            <a:ext cx="9144000" cy="14145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7" name="Google Shape;57;p13"/>
          <p:cNvSpPr txBox="1"/>
          <p:nvPr>
            <p:ph idx="1" type="subTitle"/>
          </p:nvPr>
        </p:nvSpPr>
        <p:spPr>
          <a:xfrm>
            <a:off x="466000" y="3828100"/>
            <a:ext cx="8520600" cy="1051200"/>
          </a:xfrm>
          <a:prstGeom prst="rect">
            <a:avLst/>
          </a:prstGeom>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i="1" lang="en" sz="1900">
                <a:solidFill>
                  <a:schemeClr val="lt1"/>
                </a:solidFill>
                <a:latin typeface="Roboto Medium"/>
                <a:ea typeface="Roboto Medium"/>
                <a:cs typeface="Roboto Medium"/>
                <a:sym typeface="Roboto Medium"/>
              </a:rPr>
              <a:t>UAC Legislative Management Conference </a:t>
            </a:r>
            <a:endParaRPr i="1" sz="1900">
              <a:solidFill>
                <a:schemeClr val="lt1"/>
              </a:solidFill>
              <a:latin typeface="Roboto Medium"/>
              <a:ea typeface="Roboto Medium"/>
              <a:cs typeface="Roboto Medium"/>
              <a:sym typeface="Roboto Medium"/>
            </a:endParaRPr>
          </a:p>
          <a:p>
            <a:pPr indent="0" lvl="0" marL="0" rtl="0" algn="r">
              <a:lnSpc>
                <a:spcPct val="115000"/>
              </a:lnSpc>
              <a:spcBef>
                <a:spcPts val="0"/>
              </a:spcBef>
              <a:spcAft>
                <a:spcPts val="0"/>
              </a:spcAft>
              <a:buNone/>
            </a:pPr>
            <a:r>
              <a:rPr i="1" lang="en" sz="1900">
                <a:solidFill>
                  <a:schemeClr val="lt1"/>
                </a:solidFill>
                <a:latin typeface="Roboto Medium"/>
                <a:ea typeface="Roboto Medium"/>
                <a:cs typeface="Roboto Medium"/>
                <a:sym typeface="Roboto Medium"/>
              </a:rPr>
              <a:t>Changes to SB 174 (2023) via HB 476 (2024)</a:t>
            </a:r>
            <a:endParaRPr i="1" sz="1900">
              <a:solidFill>
                <a:schemeClr val="lt1"/>
              </a:solidFill>
              <a:latin typeface="Roboto Medium"/>
              <a:ea typeface="Roboto Medium"/>
              <a:cs typeface="Roboto Medium"/>
              <a:sym typeface="Roboto Medium"/>
            </a:endParaRPr>
          </a:p>
          <a:p>
            <a:pPr indent="0" lvl="0" marL="0" rtl="0" algn="r">
              <a:lnSpc>
                <a:spcPct val="115000"/>
              </a:lnSpc>
              <a:spcBef>
                <a:spcPts val="0"/>
              </a:spcBef>
              <a:spcAft>
                <a:spcPts val="0"/>
              </a:spcAft>
              <a:buNone/>
            </a:pPr>
            <a:r>
              <a:rPr i="1" lang="en" sz="1900">
                <a:solidFill>
                  <a:schemeClr val="lt1"/>
                </a:solidFill>
                <a:latin typeface="Roboto Medium"/>
                <a:ea typeface="Roboto Medium"/>
                <a:cs typeface="Roboto Medium"/>
                <a:sym typeface="Roboto Medium"/>
              </a:rPr>
              <a:t>September 11, 2024</a:t>
            </a:r>
            <a:endParaRPr i="1" sz="1900">
              <a:solidFill>
                <a:schemeClr val="lt1"/>
              </a:solidFill>
              <a:latin typeface="Roboto Medium"/>
              <a:ea typeface="Roboto Medium"/>
              <a:cs typeface="Roboto Medium"/>
              <a:sym typeface="Roboto Medium"/>
            </a:endParaRPr>
          </a:p>
        </p:txBody>
      </p:sp>
      <p:pic>
        <p:nvPicPr>
          <p:cNvPr id="58" name="Google Shape;58;p13"/>
          <p:cNvPicPr preferRelativeResize="0"/>
          <p:nvPr/>
        </p:nvPicPr>
        <p:blipFill>
          <a:blip r:embed="rId3">
            <a:alphaModFix/>
          </a:blip>
          <a:stretch>
            <a:fillRect/>
          </a:stretch>
        </p:blipFill>
        <p:spPr>
          <a:xfrm>
            <a:off x="1754525" y="1031550"/>
            <a:ext cx="5634949" cy="16921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txBox="1"/>
          <p:nvPr>
            <p:ph idx="1" type="subTitle"/>
          </p:nvPr>
        </p:nvSpPr>
        <p:spPr>
          <a:xfrm>
            <a:off x="601575" y="1216950"/>
            <a:ext cx="6626100" cy="2709600"/>
          </a:xfrm>
          <a:prstGeom prst="rect">
            <a:avLst/>
          </a:prstGeom>
        </p:spPr>
        <p:txBody>
          <a:bodyPr anchorCtr="0" anchor="t" bIns="91425" lIns="91425" spcFirstLastPara="1" rIns="91425" wrap="square" tIns="91425">
            <a:normAutofit lnSpcReduction="10000"/>
          </a:bodyPr>
          <a:lstStyle/>
          <a:p>
            <a:pPr indent="-361950" lvl="0" marL="457200" rtl="0" algn="l">
              <a:lnSpc>
                <a:spcPct val="115000"/>
              </a:lnSpc>
              <a:spcBef>
                <a:spcPts val="0"/>
              </a:spcBef>
              <a:spcAft>
                <a:spcPts val="0"/>
              </a:spcAft>
              <a:buClr>
                <a:srgbClr val="03414D"/>
              </a:buClr>
              <a:buSzPts val="2100"/>
              <a:buFont typeface="Roboto"/>
              <a:buChar char="●"/>
            </a:pPr>
            <a:r>
              <a:rPr b="1" lang="en" sz="2100">
                <a:solidFill>
                  <a:srgbClr val="03414D"/>
                </a:solidFill>
                <a:latin typeface="Roboto"/>
                <a:ea typeface="Roboto"/>
                <a:cs typeface="Roboto"/>
                <a:sym typeface="Roboto"/>
              </a:rPr>
              <a:t>Encourages political </a:t>
            </a:r>
            <a:r>
              <a:rPr b="1" lang="en" sz="2100">
                <a:solidFill>
                  <a:srgbClr val="03414D"/>
                </a:solidFill>
                <a:latin typeface="Roboto"/>
                <a:ea typeface="Roboto"/>
                <a:cs typeface="Roboto"/>
                <a:sym typeface="Roboto"/>
              </a:rPr>
              <a:t>subdivisions</a:t>
            </a:r>
            <a:r>
              <a:rPr b="1" lang="en" sz="2100">
                <a:solidFill>
                  <a:srgbClr val="03414D"/>
                </a:solidFill>
                <a:latin typeface="Roboto"/>
                <a:ea typeface="Roboto"/>
                <a:cs typeface="Roboto"/>
                <a:sym typeface="Roboto"/>
              </a:rPr>
              <a:t> across the state to utilize land use </a:t>
            </a:r>
            <a:r>
              <a:rPr b="1" lang="en" sz="2100">
                <a:solidFill>
                  <a:srgbClr val="03414D"/>
                </a:solidFill>
                <a:latin typeface="Roboto"/>
                <a:ea typeface="Roboto"/>
                <a:cs typeface="Roboto"/>
                <a:sym typeface="Roboto"/>
              </a:rPr>
              <a:t>authority</a:t>
            </a:r>
            <a:r>
              <a:rPr b="1" lang="en" sz="2100">
                <a:solidFill>
                  <a:srgbClr val="03414D"/>
                </a:solidFill>
                <a:latin typeface="Roboto"/>
                <a:ea typeface="Roboto"/>
                <a:cs typeface="Roboto"/>
                <a:sym typeface="Roboto"/>
              </a:rPr>
              <a:t> to increase the supply of affordable housing. Similarly, this bill changes the Olene Walker Housing Fund and the Utah Housing Preservation Fund to ensure the majority of these funds are directed towards affordable housing. </a:t>
            </a:r>
            <a:endParaRPr b="1" sz="2100">
              <a:solidFill>
                <a:srgbClr val="03414D"/>
              </a:solidFill>
              <a:latin typeface="Roboto"/>
              <a:ea typeface="Roboto"/>
              <a:cs typeface="Roboto"/>
              <a:sym typeface="Roboto"/>
            </a:endParaRPr>
          </a:p>
        </p:txBody>
      </p:sp>
      <p:sp>
        <p:nvSpPr>
          <p:cNvPr id="161" name="Google Shape;161;p22"/>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62" name="Google Shape;162;p22"/>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63" name="Google Shape;163;p22"/>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64" name="Google Shape;164;p22"/>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H</a:t>
            </a:r>
            <a:r>
              <a:rPr i="1" lang="en" sz="3000">
                <a:solidFill>
                  <a:schemeClr val="lt1"/>
                </a:solidFill>
                <a:latin typeface="Roboto Medium"/>
                <a:ea typeface="Roboto Medium"/>
                <a:cs typeface="Roboto Medium"/>
                <a:sym typeface="Roboto Medium"/>
              </a:rPr>
              <a:t>B 465: Housing Affordability Revisions</a:t>
            </a:r>
            <a:endParaRPr i="1" sz="3000">
              <a:solidFill>
                <a:schemeClr val="lt1"/>
              </a:solidFill>
              <a:latin typeface="Roboto Medium"/>
              <a:ea typeface="Roboto Medium"/>
              <a:cs typeface="Roboto Medium"/>
              <a:sym typeface="Roboto Medium"/>
            </a:endParaRPr>
          </a:p>
        </p:txBody>
      </p:sp>
      <p:pic>
        <p:nvPicPr>
          <p:cNvPr id="165" name="Google Shape;165;p22"/>
          <p:cNvPicPr preferRelativeResize="0"/>
          <p:nvPr/>
        </p:nvPicPr>
        <p:blipFill>
          <a:blip r:embed="rId3">
            <a:alphaModFix/>
          </a:blip>
          <a:stretch>
            <a:fillRect/>
          </a:stretch>
        </p:blipFill>
        <p:spPr>
          <a:xfrm>
            <a:off x="5853425" y="4044100"/>
            <a:ext cx="3156024" cy="947726"/>
          </a:xfrm>
          <a:prstGeom prst="rect">
            <a:avLst/>
          </a:prstGeom>
          <a:noFill/>
          <a:ln>
            <a:noFill/>
          </a:ln>
        </p:spPr>
      </p:pic>
      <p:sp>
        <p:nvSpPr>
          <p:cNvPr id="166" name="Google Shape;166;p22"/>
          <p:cNvSpPr txBox="1"/>
          <p:nvPr>
            <p:ph idx="1" type="subTitle"/>
          </p:nvPr>
        </p:nvSpPr>
        <p:spPr>
          <a:xfrm>
            <a:off x="7095575" y="1479200"/>
            <a:ext cx="1736700" cy="2127300"/>
          </a:xfrm>
          <a:prstGeom prst="rect">
            <a:avLst/>
          </a:prstGeom>
        </p:spPr>
        <p:txBody>
          <a:bodyPr anchorCtr="0" anchor="ctr" bIns="91425" lIns="91425" spcFirstLastPara="1" rIns="91425" wrap="square" tIns="91425">
            <a:noAutofit/>
          </a:bodyPr>
          <a:lstStyle/>
          <a:p>
            <a:pPr indent="0" lvl="0" marL="0" rtl="0" algn="ctr">
              <a:lnSpc>
                <a:spcPct val="80000"/>
              </a:lnSpc>
              <a:spcBef>
                <a:spcPts val="0"/>
              </a:spcBef>
              <a:spcAft>
                <a:spcPts val="0"/>
              </a:spcAft>
              <a:buNone/>
            </a:pPr>
            <a:r>
              <a:rPr b="1" lang="en" sz="2100">
                <a:solidFill>
                  <a:srgbClr val="03414D"/>
                </a:solidFill>
                <a:latin typeface="Roboto"/>
                <a:ea typeface="Roboto"/>
                <a:cs typeface="Roboto"/>
                <a:sym typeface="Roboto"/>
              </a:rPr>
              <a:t>How will these </a:t>
            </a:r>
            <a:r>
              <a:rPr b="1" lang="en" sz="2100">
                <a:solidFill>
                  <a:srgbClr val="03414D"/>
                </a:solidFill>
                <a:latin typeface="Roboto"/>
                <a:ea typeface="Roboto"/>
                <a:cs typeface="Roboto"/>
                <a:sym typeface="Roboto"/>
              </a:rPr>
              <a:t>funding</a:t>
            </a:r>
            <a:r>
              <a:rPr b="1" lang="en" sz="2100">
                <a:solidFill>
                  <a:srgbClr val="03414D"/>
                </a:solidFill>
                <a:latin typeface="Roboto"/>
                <a:ea typeface="Roboto"/>
                <a:cs typeface="Roboto"/>
                <a:sym typeface="Roboto"/>
              </a:rPr>
              <a:t> changes impact counties?</a:t>
            </a:r>
            <a:endParaRPr b="1" sz="2100">
              <a:solidFill>
                <a:srgbClr val="03414D"/>
              </a:solidFill>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3"/>
          <p:cNvSpPr txBox="1"/>
          <p:nvPr>
            <p:ph idx="1" type="subTitle"/>
          </p:nvPr>
        </p:nvSpPr>
        <p:spPr>
          <a:xfrm>
            <a:off x="400750" y="1387100"/>
            <a:ext cx="6626100" cy="2709600"/>
          </a:xfrm>
          <a:prstGeom prst="rect">
            <a:avLst/>
          </a:prstGeom>
        </p:spPr>
        <p:txBody>
          <a:bodyPr anchorCtr="0" anchor="t" bIns="91425" lIns="91425" spcFirstLastPara="1" rIns="91425" wrap="square" tIns="91425">
            <a:normAutofit fontScale="70000" lnSpcReduction="10000"/>
          </a:bodyPr>
          <a:lstStyle/>
          <a:p>
            <a:pPr indent="0" lvl="0" marL="0" rtl="0" algn="l">
              <a:lnSpc>
                <a:spcPct val="115000"/>
              </a:lnSpc>
              <a:spcBef>
                <a:spcPts val="0"/>
              </a:spcBef>
              <a:spcAft>
                <a:spcPts val="0"/>
              </a:spcAft>
              <a:buNone/>
            </a:pPr>
            <a:r>
              <a:rPr b="1" lang="en" sz="2100">
                <a:solidFill>
                  <a:srgbClr val="03414D"/>
                </a:solidFill>
                <a:latin typeface="Roboto"/>
                <a:ea typeface="Roboto"/>
                <a:cs typeface="Roboto"/>
                <a:sym typeface="Roboto"/>
              </a:rPr>
              <a:t>Housing affordability: HB 476 Municipal Land Use Regulation Modifications updates Land Use Code to better streamline affordable housing development. By simplifying the code, this bill will allow for greater ease in the home-building and home-buying industries. Land Use Task Force Group</a:t>
            </a:r>
            <a:endParaRPr b="1" sz="2100">
              <a:solidFill>
                <a:srgbClr val="03414D"/>
              </a:solidFill>
              <a:latin typeface="Roboto"/>
              <a:ea typeface="Roboto"/>
              <a:cs typeface="Roboto"/>
              <a:sym typeface="Roboto"/>
            </a:endParaRPr>
          </a:p>
          <a:p>
            <a:pPr indent="-321944" lvl="1" marL="9144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 </a:t>
            </a:r>
            <a:r>
              <a:rPr b="1" lang="en" sz="2100">
                <a:solidFill>
                  <a:srgbClr val="03414D"/>
                </a:solidFill>
                <a:latin typeface="Roboto"/>
                <a:ea typeface="Roboto"/>
                <a:cs typeface="Roboto"/>
                <a:sym typeface="Roboto"/>
              </a:rPr>
              <a:t>Streamlines processes to help increase the supply of homes.</a:t>
            </a:r>
            <a:endParaRPr b="1" sz="2100">
              <a:solidFill>
                <a:srgbClr val="03414D"/>
              </a:solidFill>
              <a:latin typeface="Roboto"/>
              <a:ea typeface="Roboto"/>
              <a:cs typeface="Roboto"/>
              <a:sym typeface="Roboto"/>
            </a:endParaRPr>
          </a:p>
          <a:p>
            <a:pPr indent="-321944" lvl="1" marL="9144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 Creates more certainty for cities and builders in the planning and entitlement process, helping achieve the outcome of increased housing supply.</a:t>
            </a:r>
            <a:endParaRPr b="1" sz="21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rPr b="1" lang="en" sz="2100">
                <a:solidFill>
                  <a:srgbClr val="03414D"/>
                </a:solidFill>
                <a:latin typeface="Roboto"/>
                <a:ea typeface="Roboto"/>
                <a:cs typeface="Roboto"/>
                <a:sym typeface="Roboto"/>
              </a:rPr>
              <a:t>Concerning subdivision phasing and administrative approvals, it clears up ambiguity in the code that was affecting homebuilders</a:t>
            </a:r>
            <a:endParaRPr b="1" sz="2100">
              <a:solidFill>
                <a:srgbClr val="03414D"/>
              </a:solidFill>
              <a:latin typeface="Roboto"/>
              <a:ea typeface="Roboto"/>
              <a:cs typeface="Roboto"/>
              <a:sym typeface="Roboto"/>
            </a:endParaRPr>
          </a:p>
        </p:txBody>
      </p:sp>
      <p:sp>
        <p:nvSpPr>
          <p:cNvPr id="172" name="Google Shape;172;p23"/>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73" name="Google Shape;173;p23"/>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74" name="Google Shape;174;p23"/>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75" name="Google Shape;175;p23"/>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HB 476: Municipal Land Use Regulation</a:t>
            </a:r>
            <a:endParaRPr i="1" sz="3000">
              <a:solidFill>
                <a:schemeClr val="lt1"/>
              </a:solidFill>
              <a:latin typeface="Roboto Medium"/>
              <a:ea typeface="Roboto Medium"/>
              <a:cs typeface="Roboto Medium"/>
              <a:sym typeface="Roboto Medium"/>
            </a:endParaRPr>
          </a:p>
        </p:txBody>
      </p:sp>
      <p:pic>
        <p:nvPicPr>
          <p:cNvPr id="176" name="Google Shape;176;p23"/>
          <p:cNvPicPr preferRelativeResize="0"/>
          <p:nvPr/>
        </p:nvPicPr>
        <p:blipFill>
          <a:blip r:embed="rId3">
            <a:alphaModFix/>
          </a:blip>
          <a:stretch>
            <a:fillRect/>
          </a:stretch>
        </p:blipFill>
        <p:spPr>
          <a:xfrm>
            <a:off x="5853425" y="4044100"/>
            <a:ext cx="3156024" cy="94772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0" name="Shape 180"/>
        <p:cNvGrpSpPr/>
        <p:nvPr/>
      </p:nvGrpSpPr>
      <p:grpSpPr>
        <a:xfrm>
          <a:off x="0" y="0"/>
          <a:ext cx="0" cy="0"/>
          <a:chOff x="0" y="0"/>
          <a:chExt cx="0" cy="0"/>
        </a:xfrm>
      </p:grpSpPr>
      <p:sp>
        <p:nvSpPr>
          <p:cNvPr id="181" name="Google Shape;181;p24"/>
          <p:cNvSpPr/>
          <p:nvPr/>
        </p:nvSpPr>
        <p:spPr>
          <a:xfrm>
            <a:off x="-85750" y="0"/>
            <a:ext cx="9361200" cy="11400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2" name="Google Shape;182;p24"/>
          <p:cNvSpPr/>
          <p:nvPr/>
        </p:nvSpPr>
        <p:spPr>
          <a:xfrm>
            <a:off x="-85750" y="244900"/>
            <a:ext cx="9361200" cy="11400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3" name="Google Shape;183;p24"/>
          <p:cNvSpPr/>
          <p:nvPr/>
        </p:nvSpPr>
        <p:spPr>
          <a:xfrm>
            <a:off x="-131450" y="319100"/>
            <a:ext cx="9361200" cy="4991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4" name="Google Shape;184;p24"/>
          <p:cNvSpPr txBox="1"/>
          <p:nvPr>
            <p:ph idx="1" type="subTitle"/>
          </p:nvPr>
        </p:nvSpPr>
        <p:spPr>
          <a:xfrm>
            <a:off x="311700" y="1572050"/>
            <a:ext cx="8520600" cy="31014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900">
                <a:solidFill>
                  <a:schemeClr val="lt1"/>
                </a:solidFill>
                <a:latin typeface="Roboto Medium"/>
                <a:ea typeface="Roboto Medium"/>
                <a:cs typeface="Roboto Medium"/>
                <a:sym typeface="Roboto Medium"/>
              </a:rPr>
              <a:t>FOR MORE INFORMATION</a:t>
            </a:r>
            <a:endParaRPr sz="1900">
              <a:solidFill>
                <a:schemeClr val="lt1"/>
              </a:solidFill>
              <a:latin typeface="Roboto Medium"/>
              <a:ea typeface="Roboto Medium"/>
              <a:cs typeface="Roboto Medium"/>
              <a:sym typeface="Roboto Medium"/>
            </a:endParaRPr>
          </a:p>
          <a:p>
            <a:pPr indent="0" lvl="0" marL="0" rtl="0" algn="ctr">
              <a:lnSpc>
                <a:spcPct val="115000"/>
              </a:lnSpc>
              <a:spcBef>
                <a:spcPts val="0"/>
              </a:spcBef>
              <a:spcAft>
                <a:spcPts val="0"/>
              </a:spcAft>
              <a:buNone/>
            </a:pPr>
            <a:r>
              <a:rPr lang="en" sz="4300">
                <a:solidFill>
                  <a:schemeClr val="lt1"/>
                </a:solidFill>
                <a:latin typeface="Roboto Medium"/>
                <a:ea typeface="Roboto Medium"/>
                <a:cs typeface="Roboto Medium"/>
                <a:sym typeface="Roboto Medium"/>
              </a:rPr>
              <a:t>visit uacnet.org</a:t>
            </a:r>
            <a:endParaRPr sz="4300">
              <a:solidFill>
                <a:schemeClr val="lt1"/>
              </a:solidFill>
              <a:latin typeface="Roboto Medium"/>
              <a:ea typeface="Roboto Medium"/>
              <a:cs typeface="Roboto Medium"/>
              <a:sym typeface="Roboto Medium"/>
            </a:endParaRPr>
          </a:p>
        </p:txBody>
      </p:sp>
      <p:pic>
        <p:nvPicPr>
          <p:cNvPr id="185" name="Google Shape;185;p24"/>
          <p:cNvPicPr preferRelativeResize="0"/>
          <p:nvPr/>
        </p:nvPicPr>
        <p:blipFill>
          <a:blip r:embed="rId3">
            <a:alphaModFix/>
          </a:blip>
          <a:stretch>
            <a:fillRect/>
          </a:stretch>
        </p:blipFill>
        <p:spPr>
          <a:xfrm>
            <a:off x="4836350" y="3796200"/>
            <a:ext cx="4162975" cy="125012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9" name="Shape 189"/>
        <p:cNvGrpSpPr/>
        <p:nvPr/>
      </p:nvGrpSpPr>
      <p:grpSpPr>
        <a:xfrm>
          <a:off x="0" y="0"/>
          <a:ext cx="0" cy="0"/>
          <a:chOff x="0" y="0"/>
          <a:chExt cx="0" cy="0"/>
        </a:xfrm>
      </p:grpSpPr>
      <p:pic>
        <p:nvPicPr>
          <p:cNvPr id="190" name="Google Shape;190;p25"/>
          <p:cNvPicPr preferRelativeResize="0"/>
          <p:nvPr/>
        </p:nvPicPr>
        <p:blipFill>
          <a:blip r:embed="rId3">
            <a:alphaModFix/>
          </a:blip>
          <a:stretch>
            <a:fillRect/>
          </a:stretch>
        </p:blipFill>
        <p:spPr>
          <a:xfrm>
            <a:off x="969625" y="1489988"/>
            <a:ext cx="7204751" cy="21635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2" name="Shape 62"/>
        <p:cNvGrpSpPr/>
        <p:nvPr/>
      </p:nvGrpSpPr>
      <p:grpSpPr>
        <a:xfrm>
          <a:off x="0" y="0"/>
          <a:ext cx="0" cy="0"/>
          <a:chOff x="0" y="0"/>
          <a:chExt cx="0" cy="0"/>
        </a:xfrm>
      </p:grpSpPr>
      <p:pic>
        <p:nvPicPr>
          <p:cNvPr id="63" name="Google Shape;63;p14"/>
          <p:cNvPicPr preferRelativeResize="0"/>
          <p:nvPr/>
        </p:nvPicPr>
        <p:blipFill>
          <a:blip r:embed="rId3">
            <a:alphaModFix/>
          </a:blip>
          <a:stretch>
            <a:fillRect/>
          </a:stretch>
        </p:blipFill>
        <p:spPr>
          <a:xfrm>
            <a:off x="5853425" y="4044100"/>
            <a:ext cx="3156024" cy="947726"/>
          </a:xfrm>
          <a:prstGeom prst="rect">
            <a:avLst/>
          </a:prstGeom>
          <a:noFill/>
          <a:ln>
            <a:noFill/>
          </a:ln>
        </p:spPr>
      </p:pic>
      <p:sp>
        <p:nvSpPr>
          <p:cNvPr id="64" name="Google Shape;64;p14"/>
          <p:cNvSpPr txBox="1"/>
          <p:nvPr>
            <p:ph idx="1" type="subTitle"/>
          </p:nvPr>
        </p:nvSpPr>
        <p:spPr>
          <a:xfrm>
            <a:off x="203900" y="1723600"/>
            <a:ext cx="1736700" cy="21273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None/>
            </a:pPr>
            <a:r>
              <a:rPr b="1" lang="en" sz="5000">
                <a:solidFill>
                  <a:srgbClr val="03414D"/>
                </a:solidFill>
                <a:latin typeface="Roboto"/>
                <a:ea typeface="Roboto"/>
                <a:cs typeface="Roboto"/>
                <a:sym typeface="Roboto"/>
              </a:rPr>
              <a:t>5</a:t>
            </a:r>
            <a:endParaRPr b="1" sz="5000">
              <a:solidFill>
                <a:srgbClr val="03414D"/>
              </a:solidFill>
              <a:latin typeface="Roboto"/>
              <a:ea typeface="Roboto"/>
              <a:cs typeface="Roboto"/>
              <a:sym typeface="Roboto"/>
            </a:endParaRPr>
          </a:p>
          <a:p>
            <a:pPr indent="0" lvl="0" marL="0" rtl="0" algn="ctr">
              <a:lnSpc>
                <a:spcPct val="80000"/>
              </a:lnSpc>
              <a:spcBef>
                <a:spcPts val="0"/>
              </a:spcBef>
              <a:spcAft>
                <a:spcPts val="0"/>
              </a:spcAft>
              <a:buNone/>
            </a:pPr>
            <a:r>
              <a:rPr b="1" lang="en" sz="2100">
                <a:solidFill>
                  <a:srgbClr val="03414D"/>
                </a:solidFill>
                <a:latin typeface="Roboto"/>
                <a:ea typeface="Roboto"/>
                <a:cs typeface="Roboto"/>
                <a:sym typeface="Roboto"/>
              </a:rPr>
              <a:t>CHANGES</a:t>
            </a:r>
            <a:endParaRPr b="1" sz="2100">
              <a:solidFill>
                <a:srgbClr val="03414D"/>
              </a:solidFill>
              <a:latin typeface="Roboto"/>
              <a:ea typeface="Roboto"/>
              <a:cs typeface="Roboto"/>
              <a:sym typeface="Roboto"/>
            </a:endParaRPr>
          </a:p>
        </p:txBody>
      </p:sp>
      <p:sp>
        <p:nvSpPr>
          <p:cNvPr id="65" name="Google Shape;65;p14"/>
          <p:cNvSpPr txBox="1"/>
          <p:nvPr>
            <p:ph idx="1" type="subTitle"/>
          </p:nvPr>
        </p:nvSpPr>
        <p:spPr>
          <a:xfrm>
            <a:off x="2329775" y="1298925"/>
            <a:ext cx="6626100" cy="2709600"/>
          </a:xfrm>
          <a:prstGeom prst="rect">
            <a:avLst/>
          </a:prstGeom>
        </p:spPr>
        <p:txBody>
          <a:bodyPr anchorCtr="0" anchor="t" bIns="91425" lIns="91425" spcFirstLastPara="1" rIns="91425" wrap="square" tIns="91425">
            <a:normAutofit/>
          </a:bodyPr>
          <a:lstStyle/>
          <a:p>
            <a:pPr indent="-361950" lvl="0" marL="457200" rtl="0" algn="l">
              <a:lnSpc>
                <a:spcPct val="115000"/>
              </a:lnSpc>
              <a:spcBef>
                <a:spcPts val="0"/>
              </a:spcBef>
              <a:spcAft>
                <a:spcPts val="0"/>
              </a:spcAft>
              <a:buClr>
                <a:srgbClr val="03414D"/>
              </a:buClr>
              <a:buSzPts val="2100"/>
              <a:buFont typeface="Roboto Medium"/>
              <a:buChar char="●"/>
            </a:pPr>
            <a:r>
              <a:rPr b="1" lang="en" sz="2100">
                <a:solidFill>
                  <a:srgbClr val="03414D"/>
                </a:solidFill>
                <a:latin typeface="Roboto"/>
                <a:ea typeface="Roboto"/>
                <a:cs typeface="Roboto"/>
                <a:sym typeface="Roboto"/>
              </a:rPr>
              <a:t>Review Cycle Clarification</a:t>
            </a:r>
            <a:endParaRPr b="1" sz="2100">
              <a:solidFill>
                <a:srgbClr val="03414D"/>
              </a:solidFill>
              <a:latin typeface="Roboto"/>
              <a:ea typeface="Roboto"/>
              <a:cs typeface="Roboto"/>
              <a:sym typeface="Roboto"/>
            </a:endParaRPr>
          </a:p>
          <a:p>
            <a:pPr indent="-361950" lvl="0" marL="457200" rtl="0" algn="l">
              <a:lnSpc>
                <a:spcPct val="115000"/>
              </a:lnSpc>
              <a:spcBef>
                <a:spcPts val="0"/>
              </a:spcBef>
              <a:spcAft>
                <a:spcPts val="0"/>
              </a:spcAft>
              <a:buClr>
                <a:srgbClr val="03414D"/>
              </a:buClr>
              <a:buSzPts val="2100"/>
              <a:buFont typeface="Roboto Medium"/>
              <a:buChar char="●"/>
            </a:pPr>
            <a:r>
              <a:rPr b="1" lang="en" sz="2100">
                <a:solidFill>
                  <a:srgbClr val="03414D"/>
                </a:solidFill>
                <a:latin typeface="Roboto"/>
                <a:ea typeface="Roboto"/>
                <a:cs typeface="Roboto"/>
                <a:sym typeface="Roboto"/>
              </a:rPr>
              <a:t>Subdivision Application Scope</a:t>
            </a:r>
            <a:endParaRPr b="1" sz="2100">
              <a:solidFill>
                <a:srgbClr val="03414D"/>
              </a:solidFill>
              <a:latin typeface="Roboto"/>
              <a:ea typeface="Roboto"/>
              <a:cs typeface="Roboto"/>
              <a:sym typeface="Roboto"/>
            </a:endParaRPr>
          </a:p>
          <a:p>
            <a:pPr indent="-361950" lvl="0" marL="457200" rtl="0" algn="l">
              <a:lnSpc>
                <a:spcPct val="115000"/>
              </a:lnSpc>
              <a:spcBef>
                <a:spcPts val="0"/>
              </a:spcBef>
              <a:spcAft>
                <a:spcPts val="0"/>
              </a:spcAft>
              <a:buClr>
                <a:srgbClr val="03414D"/>
              </a:buClr>
              <a:buSzPts val="2100"/>
              <a:buFont typeface="Roboto Medium"/>
              <a:buChar char="●"/>
            </a:pPr>
            <a:r>
              <a:rPr b="1" lang="en" sz="2100">
                <a:solidFill>
                  <a:srgbClr val="03414D"/>
                </a:solidFill>
                <a:latin typeface="Roboto"/>
                <a:ea typeface="Roboto"/>
                <a:cs typeface="Roboto"/>
                <a:sym typeface="Roboto"/>
              </a:rPr>
              <a:t>Adjusted Review Timelines</a:t>
            </a:r>
            <a:endParaRPr b="1" sz="2100">
              <a:solidFill>
                <a:srgbClr val="03414D"/>
              </a:solidFill>
              <a:latin typeface="Roboto"/>
              <a:ea typeface="Roboto"/>
              <a:cs typeface="Roboto"/>
              <a:sym typeface="Roboto"/>
            </a:endParaRPr>
          </a:p>
          <a:p>
            <a:pPr indent="-361950" lvl="0" marL="457200" rtl="0" algn="l">
              <a:lnSpc>
                <a:spcPct val="115000"/>
              </a:lnSpc>
              <a:spcBef>
                <a:spcPts val="0"/>
              </a:spcBef>
              <a:spcAft>
                <a:spcPts val="0"/>
              </a:spcAft>
              <a:buClr>
                <a:srgbClr val="03414D"/>
              </a:buClr>
              <a:buSzPts val="2100"/>
              <a:buFont typeface="Roboto Medium"/>
              <a:buChar char="●"/>
            </a:pPr>
            <a:r>
              <a:rPr b="1" lang="en" sz="2100">
                <a:solidFill>
                  <a:srgbClr val="03414D"/>
                </a:solidFill>
                <a:latin typeface="Roboto"/>
                <a:ea typeface="Roboto"/>
                <a:cs typeface="Roboto"/>
                <a:sym typeface="Roboto"/>
              </a:rPr>
              <a:t>Limitation on Review Cycles</a:t>
            </a:r>
            <a:endParaRPr b="1" sz="2100">
              <a:solidFill>
                <a:srgbClr val="03414D"/>
              </a:solidFill>
              <a:latin typeface="Roboto"/>
              <a:ea typeface="Roboto"/>
              <a:cs typeface="Roboto"/>
              <a:sym typeface="Roboto"/>
            </a:endParaRPr>
          </a:p>
          <a:p>
            <a:pPr indent="-361950" lvl="0" marL="457200" rtl="0" algn="l">
              <a:lnSpc>
                <a:spcPct val="115000"/>
              </a:lnSpc>
              <a:spcBef>
                <a:spcPts val="0"/>
              </a:spcBef>
              <a:spcAft>
                <a:spcPts val="0"/>
              </a:spcAft>
              <a:buClr>
                <a:srgbClr val="03414D"/>
              </a:buClr>
              <a:buSzPts val="2100"/>
              <a:buFont typeface="Roboto Medium"/>
              <a:buChar char="●"/>
            </a:pPr>
            <a:r>
              <a:rPr b="1" lang="en" sz="2100">
                <a:solidFill>
                  <a:srgbClr val="03414D"/>
                </a:solidFill>
                <a:latin typeface="Roboto"/>
                <a:ea typeface="Roboto"/>
                <a:cs typeface="Roboto"/>
                <a:sym typeface="Roboto"/>
              </a:rPr>
              <a:t>Detailed Response Requirements</a:t>
            </a:r>
            <a:endParaRPr b="1" sz="2100">
              <a:solidFill>
                <a:srgbClr val="03414D"/>
              </a:solidFill>
              <a:latin typeface="Roboto"/>
              <a:ea typeface="Roboto"/>
              <a:cs typeface="Roboto"/>
              <a:sym typeface="Roboto"/>
            </a:endParaRPr>
          </a:p>
        </p:txBody>
      </p:sp>
      <p:sp>
        <p:nvSpPr>
          <p:cNvPr id="66" name="Google Shape;66;p14"/>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14"/>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8" name="Google Shape;68;p14"/>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9" name="Google Shape;69;p14"/>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Overview of Changes introduced by HB 476</a:t>
            </a:r>
            <a:endParaRPr i="1" sz="3000">
              <a:solidFill>
                <a:schemeClr val="lt1"/>
              </a:solidFill>
              <a:latin typeface="Roboto Medium"/>
              <a:ea typeface="Roboto Medium"/>
              <a:cs typeface="Roboto Medium"/>
              <a:sym typeface="Roboto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pic>
        <p:nvPicPr>
          <p:cNvPr id="74" name="Google Shape;74;p15"/>
          <p:cNvPicPr preferRelativeResize="0"/>
          <p:nvPr/>
        </p:nvPicPr>
        <p:blipFill>
          <a:blip r:embed="rId3">
            <a:alphaModFix/>
          </a:blip>
          <a:stretch>
            <a:fillRect/>
          </a:stretch>
        </p:blipFill>
        <p:spPr>
          <a:xfrm>
            <a:off x="5853425" y="4044100"/>
            <a:ext cx="3156024" cy="947726"/>
          </a:xfrm>
          <a:prstGeom prst="rect">
            <a:avLst/>
          </a:prstGeom>
          <a:noFill/>
          <a:ln>
            <a:noFill/>
          </a:ln>
        </p:spPr>
      </p:pic>
      <p:sp>
        <p:nvSpPr>
          <p:cNvPr id="75" name="Google Shape;75;p15"/>
          <p:cNvSpPr txBox="1"/>
          <p:nvPr>
            <p:ph idx="1" type="subTitle"/>
          </p:nvPr>
        </p:nvSpPr>
        <p:spPr>
          <a:xfrm>
            <a:off x="232550" y="1121850"/>
            <a:ext cx="2127300" cy="947700"/>
          </a:xfrm>
          <a:prstGeom prst="rect">
            <a:avLst/>
          </a:prstGeom>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b="1" lang="en" sz="1900">
                <a:solidFill>
                  <a:srgbClr val="03414D"/>
                </a:solidFill>
                <a:latin typeface="Roboto"/>
                <a:ea typeface="Roboto"/>
                <a:cs typeface="Roboto"/>
                <a:sym typeface="Roboto"/>
              </a:rPr>
              <a:t>“Review cycle”</a:t>
            </a:r>
            <a:endParaRPr b="1" sz="1900">
              <a:solidFill>
                <a:srgbClr val="03414D"/>
              </a:solidFill>
              <a:latin typeface="Roboto"/>
              <a:ea typeface="Roboto"/>
              <a:cs typeface="Roboto"/>
              <a:sym typeface="Roboto"/>
            </a:endParaRPr>
          </a:p>
        </p:txBody>
      </p:sp>
      <p:sp>
        <p:nvSpPr>
          <p:cNvPr id="76" name="Google Shape;76;p15"/>
          <p:cNvSpPr txBox="1"/>
          <p:nvPr>
            <p:ph idx="1" type="subTitle"/>
          </p:nvPr>
        </p:nvSpPr>
        <p:spPr>
          <a:xfrm>
            <a:off x="2329775" y="1298925"/>
            <a:ext cx="6626100" cy="862800"/>
          </a:xfrm>
          <a:prstGeom prst="rect">
            <a:avLst/>
          </a:prstGeom>
        </p:spPr>
        <p:txBody>
          <a:bodyPr anchorCtr="0" anchor="t" bIns="91425" lIns="91425" spcFirstLastPara="1" rIns="91425" wrap="square" tIns="91425">
            <a:normAutofit fontScale="62500"/>
          </a:bodyPr>
          <a:lstStyle/>
          <a:p>
            <a:pPr indent="-311943" lvl="0" marL="457200" rtl="0" algn="l">
              <a:lnSpc>
                <a:spcPct val="115000"/>
              </a:lnSpc>
              <a:spcBef>
                <a:spcPts val="0"/>
              </a:spcBef>
              <a:spcAft>
                <a:spcPts val="0"/>
              </a:spcAft>
              <a:buClr>
                <a:srgbClr val="03414D"/>
              </a:buClr>
              <a:buSzPct val="100000"/>
              <a:buFont typeface="Roboto Medium"/>
              <a:buChar char="●"/>
            </a:pPr>
            <a:r>
              <a:rPr b="1" lang="en" sz="2100">
                <a:solidFill>
                  <a:srgbClr val="03414D"/>
                </a:solidFill>
                <a:latin typeface="Roboto"/>
                <a:ea typeface="Roboto"/>
                <a:cs typeface="Roboto"/>
                <a:sym typeface="Roboto"/>
              </a:rPr>
              <a:t>HB 476 refines the “review cycle” definition to streamline the process from the application submission to the county’s feedback and the applicant's response. This aims to enhance efficiency and clarity in the review cycle.</a:t>
            </a:r>
            <a:endParaRPr b="1" sz="2100">
              <a:solidFill>
                <a:srgbClr val="03414D"/>
              </a:solidFill>
              <a:latin typeface="Roboto"/>
              <a:ea typeface="Roboto"/>
              <a:cs typeface="Roboto"/>
              <a:sym typeface="Roboto"/>
            </a:endParaRPr>
          </a:p>
        </p:txBody>
      </p:sp>
      <p:sp>
        <p:nvSpPr>
          <p:cNvPr id="77" name="Google Shape;77;p15"/>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8" name="Google Shape;78;p15"/>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9" name="Google Shape;79;p15"/>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 name="Google Shape;80;p15"/>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Clarifications</a:t>
            </a:r>
            <a:endParaRPr i="1" sz="3000">
              <a:solidFill>
                <a:schemeClr val="lt1"/>
              </a:solidFill>
              <a:latin typeface="Roboto Medium"/>
              <a:ea typeface="Roboto Medium"/>
              <a:cs typeface="Roboto Medium"/>
              <a:sym typeface="Roboto Medium"/>
            </a:endParaRPr>
          </a:p>
        </p:txBody>
      </p:sp>
      <p:sp>
        <p:nvSpPr>
          <p:cNvPr id="81" name="Google Shape;81;p15"/>
          <p:cNvSpPr txBox="1"/>
          <p:nvPr/>
        </p:nvSpPr>
        <p:spPr>
          <a:xfrm>
            <a:off x="311675" y="2149600"/>
            <a:ext cx="2223600" cy="652500"/>
          </a:xfrm>
          <a:prstGeom prst="rect">
            <a:avLst/>
          </a:prstGeom>
          <a:noFill/>
          <a:ln>
            <a:noFill/>
          </a:ln>
        </p:spPr>
        <p:txBody>
          <a:bodyPr anchorCtr="0" anchor="t" bIns="91425" lIns="91425" spcFirstLastPara="1" rIns="91425" wrap="square" tIns="91425">
            <a:spAutoFit/>
          </a:bodyPr>
          <a:lstStyle/>
          <a:p>
            <a:pPr indent="0" lvl="0" marL="0" rtl="0" algn="l">
              <a:lnSpc>
                <a:spcPct val="80000"/>
              </a:lnSpc>
              <a:spcBef>
                <a:spcPts val="0"/>
              </a:spcBef>
              <a:spcAft>
                <a:spcPts val="0"/>
              </a:spcAft>
              <a:buNone/>
            </a:pPr>
            <a:r>
              <a:rPr b="1" lang="en" sz="1900">
                <a:solidFill>
                  <a:srgbClr val="03414D"/>
                </a:solidFill>
                <a:latin typeface="Roboto"/>
                <a:ea typeface="Roboto"/>
                <a:cs typeface="Roboto"/>
                <a:sym typeface="Roboto"/>
              </a:rPr>
              <a:t>“subdivision application”</a:t>
            </a:r>
            <a:endParaRPr sz="1900"/>
          </a:p>
        </p:txBody>
      </p:sp>
      <p:sp>
        <p:nvSpPr>
          <p:cNvPr id="82" name="Google Shape;82;p15"/>
          <p:cNvSpPr txBox="1"/>
          <p:nvPr/>
        </p:nvSpPr>
        <p:spPr>
          <a:xfrm>
            <a:off x="2296775" y="2149600"/>
            <a:ext cx="6577500" cy="615000"/>
          </a:xfrm>
          <a:prstGeom prst="rect">
            <a:avLst/>
          </a:prstGeom>
          <a:noFill/>
          <a:ln>
            <a:noFill/>
          </a:ln>
        </p:spPr>
        <p:txBody>
          <a:bodyPr anchorCtr="0" anchor="t" bIns="91425" lIns="91425" spcFirstLastPara="1" rIns="91425" wrap="square" tIns="91425">
            <a:spAutoFit/>
          </a:bodyPr>
          <a:lstStyle/>
          <a:p>
            <a:pPr indent="-311150" lvl="0" marL="457200" rtl="0" algn="l">
              <a:lnSpc>
                <a:spcPct val="115000"/>
              </a:lnSpc>
              <a:spcBef>
                <a:spcPts val="0"/>
              </a:spcBef>
              <a:spcAft>
                <a:spcPts val="0"/>
              </a:spcAft>
              <a:buClr>
                <a:srgbClr val="03414D"/>
              </a:buClr>
              <a:buSzPts val="1300"/>
              <a:buFont typeface="Roboto Medium"/>
              <a:buChar char="●"/>
            </a:pPr>
            <a:r>
              <a:rPr b="1" lang="en" sz="1300">
                <a:solidFill>
                  <a:srgbClr val="03414D"/>
                </a:solidFill>
                <a:latin typeface="Roboto"/>
                <a:ea typeface="Roboto"/>
                <a:cs typeface="Roboto"/>
                <a:sym typeface="Roboto"/>
              </a:rPr>
              <a:t>The bill specifies that a “subdivision application” refers to land subdivision within unincorporated county areas, ensuring clear applicability of the rules.</a:t>
            </a:r>
            <a:endParaRPr b="1" sz="1300">
              <a:solidFill>
                <a:srgbClr val="03414D"/>
              </a:solidFill>
              <a:latin typeface="Roboto"/>
              <a:ea typeface="Roboto"/>
              <a:cs typeface="Roboto"/>
              <a:sym typeface="Roboto"/>
            </a:endParaRPr>
          </a:p>
        </p:txBody>
      </p:sp>
      <p:sp>
        <p:nvSpPr>
          <p:cNvPr id="83" name="Google Shape;83;p15"/>
          <p:cNvSpPr txBox="1"/>
          <p:nvPr/>
        </p:nvSpPr>
        <p:spPr>
          <a:xfrm>
            <a:off x="232550" y="2980075"/>
            <a:ext cx="1858200" cy="652500"/>
          </a:xfrm>
          <a:prstGeom prst="rect">
            <a:avLst/>
          </a:prstGeom>
          <a:noFill/>
          <a:ln>
            <a:noFill/>
          </a:ln>
        </p:spPr>
        <p:txBody>
          <a:bodyPr anchorCtr="0" anchor="t" bIns="91425" lIns="91425" spcFirstLastPara="1" rIns="91425" wrap="square" tIns="91425">
            <a:spAutoFit/>
          </a:bodyPr>
          <a:lstStyle/>
          <a:p>
            <a:pPr indent="0" lvl="0" marL="0" rtl="0" algn="l">
              <a:lnSpc>
                <a:spcPct val="80000"/>
              </a:lnSpc>
              <a:spcBef>
                <a:spcPts val="0"/>
              </a:spcBef>
              <a:spcAft>
                <a:spcPts val="0"/>
              </a:spcAft>
              <a:buNone/>
            </a:pPr>
            <a:r>
              <a:rPr b="1" lang="en" sz="1900">
                <a:solidFill>
                  <a:srgbClr val="03414D"/>
                </a:solidFill>
                <a:latin typeface="Roboto"/>
                <a:ea typeface="Roboto"/>
                <a:cs typeface="Roboto"/>
                <a:sym typeface="Roboto"/>
              </a:rPr>
              <a:t>Either 15 or 30 business days</a:t>
            </a:r>
            <a:endParaRPr sz="1900"/>
          </a:p>
        </p:txBody>
      </p:sp>
      <p:sp>
        <p:nvSpPr>
          <p:cNvPr id="84" name="Google Shape;84;p15"/>
          <p:cNvSpPr txBox="1"/>
          <p:nvPr/>
        </p:nvSpPr>
        <p:spPr>
          <a:xfrm>
            <a:off x="2329775" y="2743325"/>
            <a:ext cx="6685800" cy="1305300"/>
          </a:xfrm>
          <a:prstGeom prst="rect">
            <a:avLst/>
          </a:prstGeom>
          <a:noFill/>
          <a:ln>
            <a:noFill/>
          </a:ln>
        </p:spPr>
        <p:txBody>
          <a:bodyPr anchorCtr="0" anchor="t" bIns="91425" lIns="91425" spcFirstLastPara="1" rIns="91425" wrap="square" tIns="91425">
            <a:spAutoFit/>
          </a:bodyPr>
          <a:lstStyle/>
          <a:p>
            <a:pPr indent="-311150" lvl="0" marL="457200" rtl="0" algn="l">
              <a:lnSpc>
                <a:spcPct val="115000"/>
              </a:lnSpc>
              <a:spcBef>
                <a:spcPts val="0"/>
              </a:spcBef>
              <a:spcAft>
                <a:spcPts val="0"/>
              </a:spcAft>
              <a:buClr>
                <a:srgbClr val="03414D"/>
              </a:buClr>
              <a:buSzPts val="1300"/>
              <a:buFont typeface="Roboto Medium"/>
              <a:buChar char="●"/>
            </a:pPr>
            <a:r>
              <a:rPr b="1" lang="en" sz="1300">
                <a:solidFill>
                  <a:srgbClr val="03414D"/>
                </a:solidFill>
                <a:latin typeface="Roboto"/>
                <a:ea typeface="Roboto"/>
                <a:cs typeface="Roboto"/>
                <a:sym typeface="Roboto"/>
              </a:rPr>
              <a:t>Depending on your county’s population, the initial review timelines have been adjusted. Counties with over 5,000 residents are allocated 15 business days for the initial review, while those with 5,000 or fewer have 30 business days. This change requires counties to assess their review processes and adjust accordingly.</a:t>
            </a:r>
            <a:endParaRPr sz="1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8" name="Shape 88"/>
        <p:cNvGrpSpPr/>
        <p:nvPr/>
      </p:nvGrpSpPr>
      <p:grpSpPr>
        <a:xfrm>
          <a:off x="0" y="0"/>
          <a:ext cx="0" cy="0"/>
          <a:chOff x="0" y="0"/>
          <a:chExt cx="0" cy="0"/>
        </a:xfrm>
      </p:grpSpPr>
      <p:pic>
        <p:nvPicPr>
          <p:cNvPr id="89" name="Google Shape;89;p16"/>
          <p:cNvPicPr preferRelativeResize="0"/>
          <p:nvPr/>
        </p:nvPicPr>
        <p:blipFill>
          <a:blip r:embed="rId3">
            <a:alphaModFix/>
          </a:blip>
          <a:stretch>
            <a:fillRect/>
          </a:stretch>
        </p:blipFill>
        <p:spPr>
          <a:xfrm>
            <a:off x="5853425" y="4044100"/>
            <a:ext cx="3156024" cy="947726"/>
          </a:xfrm>
          <a:prstGeom prst="rect">
            <a:avLst/>
          </a:prstGeom>
          <a:noFill/>
          <a:ln>
            <a:noFill/>
          </a:ln>
        </p:spPr>
      </p:pic>
      <p:sp>
        <p:nvSpPr>
          <p:cNvPr id="90" name="Google Shape;90;p16"/>
          <p:cNvSpPr txBox="1"/>
          <p:nvPr>
            <p:ph idx="1" type="subTitle"/>
          </p:nvPr>
        </p:nvSpPr>
        <p:spPr>
          <a:xfrm>
            <a:off x="203875" y="1120125"/>
            <a:ext cx="1736700" cy="1084500"/>
          </a:xfrm>
          <a:prstGeom prst="rect">
            <a:avLst/>
          </a:prstGeom>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b="1" lang="en" sz="1600">
                <a:solidFill>
                  <a:srgbClr val="03414D"/>
                </a:solidFill>
                <a:latin typeface="Roboto"/>
                <a:ea typeface="Roboto"/>
                <a:cs typeface="Roboto"/>
                <a:sym typeface="Roboto"/>
              </a:rPr>
              <a:t>Either preliminary or final application</a:t>
            </a:r>
            <a:endParaRPr b="1" sz="1600">
              <a:solidFill>
                <a:srgbClr val="03414D"/>
              </a:solidFill>
              <a:latin typeface="Roboto"/>
              <a:ea typeface="Roboto"/>
              <a:cs typeface="Roboto"/>
              <a:sym typeface="Roboto"/>
            </a:endParaRPr>
          </a:p>
        </p:txBody>
      </p:sp>
      <p:sp>
        <p:nvSpPr>
          <p:cNvPr id="91" name="Google Shape;91;p16"/>
          <p:cNvSpPr txBox="1"/>
          <p:nvPr>
            <p:ph idx="1" type="subTitle"/>
          </p:nvPr>
        </p:nvSpPr>
        <p:spPr>
          <a:xfrm>
            <a:off x="2329775" y="1298925"/>
            <a:ext cx="6626100" cy="905700"/>
          </a:xfrm>
          <a:prstGeom prst="rect">
            <a:avLst/>
          </a:prstGeom>
        </p:spPr>
        <p:txBody>
          <a:bodyPr anchorCtr="0" anchor="t" bIns="91425" lIns="91425" spcFirstLastPara="1" rIns="91425" wrap="square" tIns="91425">
            <a:normAutofit/>
          </a:bodyPr>
          <a:lstStyle/>
          <a:p>
            <a:pPr indent="-311150" lvl="0" marL="457200" rtl="0" algn="l">
              <a:lnSpc>
                <a:spcPct val="115000"/>
              </a:lnSpc>
              <a:spcBef>
                <a:spcPts val="0"/>
              </a:spcBef>
              <a:spcAft>
                <a:spcPts val="0"/>
              </a:spcAft>
              <a:buClr>
                <a:srgbClr val="03414D"/>
              </a:buClr>
              <a:buSzPts val="1300"/>
              <a:buFont typeface="Roboto Medium"/>
              <a:buChar char="●"/>
            </a:pPr>
            <a:r>
              <a:rPr b="1" lang="en" sz="1300">
                <a:solidFill>
                  <a:srgbClr val="03414D"/>
                </a:solidFill>
                <a:latin typeface="Roboto"/>
                <a:ea typeface="Roboto"/>
                <a:cs typeface="Roboto"/>
                <a:sym typeface="Roboto"/>
              </a:rPr>
              <a:t>Counties now have the discretion to require subdivision improvement plans either with the preliminary or final application, but not both. This flexibility allows for better resource allocation and process management.</a:t>
            </a:r>
            <a:endParaRPr b="1" sz="1300">
              <a:solidFill>
                <a:srgbClr val="03414D"/>
              </a:solidFill>
              <a:latin typeface="Roboto"/>
              <a:ea typeface="Roboto"/>
              <a:cs typeface="Roboto"/>
              <a:sym typeface="Roboto"/>
            </a:endParaRPr>
          </a:p>
        </p:txBody>
      </p:sp>
      <p:sp>
        <p:nvSpPr>
          <p:cNvPr id="92" name="Google Shape;92;p16"/>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3" name="Google Shape;93;p16"/>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4" name="Google Shape;94;p16"/>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5" name="Google Shape;95;p16"/>
          <p:cNvSpPr txBox="1"/>
          <p:nvPr>
            <p:ph idx="1" type="subTitle"/>
          </p:nvPr>
        </p:nvSpPr>
        <p:spPr>
          <a:xfrm flipH="1">
            <a:off x="103125" y="4743200"/>
            <a:ext cx="508500" cy="281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i="1" sz="3000">
              <a:solidFill>
                <a:schemeClr val="lt1"/>
              </a:solidFill>
              <a:latin typeface="Roboto Medium"/>
              <a:ea typeface="Roboto Medium"/>
              <a:cs typeface="Roboto Medium"/>
              <a:sym typeface="Roboto Medium"/>
            </a:endParaRPr>
          </a:p>
        </p:txBody>
      </p:sp>
      <p:sp>
        <p:nvSpPr>
          <p:cNvPr id="96" name="Google Shape;96;p16"/>
          <p:cNvSpPr txBox="1"/>
          <p:nvPr>
            <p:ph idx="1" type="subTitle"/>
          </p:nvPr>
        </p:nvSpPr>
        <p:spPr>
          <a:xfrm>
            <a:off x="203875" y="2022150"/>
            <a:ext cx="1736700" cy="1041600"/>
          </a:xfrm>
          <a:prstGeom prst="rect">
            <a:avLst/>
          </a:prstGeom>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b="1" lang="en" sz="1600">
                <a:solidFill>
                  <a:srgbClr val="03414D"/>
                </a:solidFill>
                <a:latin typeface="Roboto"/>
                <a:ea typeface="Roboto"/>
                <a:cs typeface="Roboto"/>
                <a:sym typeface="Roboto"/>
              </a:rPr>
              <a:t>Cap at 4 review cycles</a:t>
            </a:r>
            <a:endParaRPr b="1" sz="1600">
              <a:solidFill>
                <a:srgbClr val="03414D"/>
              </a:solidFill>
              <a:latin typeface="Roboto"/>
              <a:ea typeface="Roboto"/>
              <a:cs typeface="Roboto"/>
              <a:sym typeface="Roboto"/>
            </a:endParaRPr>
          </a:p>
        </p:txBody>
      </p:sp>
      <p:sp>
        <p:nvSpPr>
          <p:cNvPr id="97" name="Google Shape;97;p16"/>
          <p:cNvSpPr txBox="1"/>
          <p:nvPr/>
        </p:nvSpPr>
        <p:spPr>
          <a:xfrm>
            <a:off x="2329775" y="2235450"/>
            <a:ext cx="6879900" cy="615000"/>
          </a:xfrm>
          <a:prstGeom prst="rect">
            <a:avLst/>
          </a:prstGeom>
          <a:noFill/>
          <a:ln>
            <a:noFill/>
          </a:ln>
        </p:spPr>
        <p:txBody>
          <a:bodyPr anchorCtr="0" anchor="t" bIns="91425" lIns="91425" spcFirstLastPara="1" rIns="91425" wrap="square" tIns="91425">
            <a:spAutoFit/>
          </a:bodyPr>
          <a:lstStyle/>
          <a:p>
            <a:pPr indent="-311150" lvl="0" marL="457200" rtl="0" algn="l">
              <a:lnSpc>
                <a:spcPct val="115000"/>
              </a:lnSpc>
              <a:spcBef>
                <a:spcPts val="0"/>
              </a:spcBef>
              <a:spcAft>
                <a:spcPts val="0"/>
              </a:spcAft>
              <a:buClr>
                <a:srgbClr val="03414D"/>
              </a:buClr>
              <a:buSzPts val="1300"/>
              <a:buFont typeface="Roboto Medium"/>
              <a:buChar char="●"/>
            </a:pPr>
            <a:r>
              <a:rPr b="1" lang="en" sz="1300">
                <a:solidFill>
                  <a:srgbClr val="03414D"/>
                </a:solidFill>
                <a:latin typeface="Roboto"/>
                <a:ea typeface="Roboto"/>
                <a:cs typeface="Roboto"/>
                <a:sym typeface="Roboto"/>
              </a:rPr>
              <a:t>Limitation on Review Cycles: Maintaining the cap at four review cycles, HB 476 ensures that the application review process remains bounded and efficient.</a:t>
            </a:r>
            <a:endParaRPr sz="1300"/>
          </a:p>
        </p:txBody>
      </p:sp>
      <p:sp>
        <p:nvSpPr>
          <p:cNvPr id="98" name="Google Shape;98;p16"/>
          <p:cNvSpPr txBox="1"/>
          <p:nvPr/>
        </p:nvSpPr>
        <p:spPr>
          <a:xfrm>
            <a:off x="193675" y="3182150"/>
            <a:ext cx="8756700" cy="615000"/>
          </a:xfrm>
          <a:prstGeom prst="rect">
            <a:avLst/>
          </a:prstGeom>
          <a:noFill/>
          <a:ln>
            <a:noFill/>
          </a:ln>
        </p:spPr>
        <p:txBody>
          <a:bodyPr anchorCtr="0" anchor="t" bIns="91425" lIns="91425" spcFirstLastPara="1" rIns="91425" wrap="square" tIns="91425">
            <a:spAutoFit/>
          </a:bodyPr>
          <a:lstStyle/>
          <a:p>
            <a:pPr indent="-311150" lvl="0" marL="457200" rtl="0" algn="l">
              <a:lnSpc>
                <a:spcPct val="115000"/>
              </a:lnSpc>
              <a:spcBef>
                <a:spcPts val="0"/>
              </a:spcBef>
              <a:spcAft>
                <a:spcPts val="0"/>
              </a:spcAft>
              <a:buClr>
                <a:srgbClr val="03414D"/>
              </a:buClr>
              <a:buSzPts val="1300"/>
              <a:buFont typeface="Roboto Medium"/>
              <a:buChar char="●"/>
            </a:pPr>
            <a:r>
              <a:rPr b="1" lang="en" sz="1300">
                <a:solidFill>
                  <a:srgbClr val="03414D"/>
                </a:solidFill>
                <a:latin typeface="Roboto"/>
                <a:ea typeface="Roboto"/>
                <a:cs typeface="Roboto"/>
                <a:sym typeface="Roboto"/>
              </a:rPr>
              <a:t>The bill outlines specific requirements for applicant responses to county requests, emphasizing the need for clear and timely communication.</a:t>
            </a:r>
            <a:endParaRPr sz="1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2" name="Shape 102"/>
        <p:cNvGrpSpPr/>
        <p:nvPr/>
      </p:nvGrpSpPr>
      <p:grpSpPr>
        <a:xfrm>
          <a:off x="0" y="0"/>
          <a:ext cx="0" cy="0"/>
          <a:chOff x="0" y="0"/>
          <a:chExt cx="0" cy="0"/>
        </a:xfrm>
      </p:grpSpPr>
      <p:pic>
        <p:nvPicPr>
          <p:cNvPr id="103" name="Google Shape;103;p17"/>
          <p:cNvPicPr preferRelativeResize="0"/>
          <p:nvPr/>
        </p:nvPicPr>
        <p:blipFill>
          <a:blip r:embed="rId3">
            <a:alphaModFix/>
          </a:blip>
          <a:stretch>
            <a:fillRect/>
          </a:stretch>
        </p:blipFill>
        <p:spPr>
          <a:xfrm>
            <a:off x="5853425" y="4044100"/>
            <a:ext cx="3156024" cy="947726"/>
          </a:xfrm>
          <a:prstGeom prst="rect">
            <a:avLst/>
          </a:prstGeom>
          <a:noFill/>
          <a:ln>
            <a:noFill/>
          </a:ln>
        </p:spPr>
      </p:pic>
      <p:sp>
        <p:nvSpPr>
          <p:cNvPr id="104" name="Google Shape;104;p17"/>
          <p:cNvSpPr txBox="1"/>
          <p:nvPr>
            <p:ph idx="1" type="subTitle"/>
          </p:nvPr>
        </p:nvSpPr>
        <p:spPr>
          <a:xfrm>
            <a:off x="2329775" y="1298925"/>
            <a:ext cx="6626100" cy="2709600"/>
          </a:xfrm>
          <a:prstGeom prst="rect">
            <a:avLst/>
          </a:prstGeom>
        </p:spPr>
        <p:txBody>
          <a:bodyPr anchorCtr="0" anchor="t" bIns="91425" lIns="91425" spcFirstLastPara="1" rIns="91425" wrap="square" tIns="91425">
            <a:normAutofit lnSpcReduction="10000"/>
          </a:bodyPr>
          <a:lstStyle/>
          <a:p>
            <a:pPr indent="-361950" lvl="0" marL="457200" rtl="0" algn="l">
              <a:lnSpc>
                <a:spcPct val="115000"/>
              </a:lnSpc>
              <a:spcBef>
                <a:spcPts val="0"/>
              </a:spcBef>
              <a:spcAft>
                <a:spcPts val="0"/>
              </a:spcAft>
              <a:buClr>
                <a:srgbClr val="03414D"/>
              </a:buClr>
              <a:buSzPts val="2100"/>
              <a:buFont typeface="Roboto"/>
              <a:buChar char="●"/>
            </a:pPr>
            <a:r>
              <a:rPr b="1" lang="en" sz="2100">
                <a:solidFill>
                  <a:srgbClr val="03414D"/>
                </a:solidFill>
                <a:latin typeface="Roboto"/>
                <a:ea typeface="Roboto"/>
                <a:cs typeface="Roboto"/>
                <a:sym typeface="Roboto"/>
              </a:rPr>
              <a:t>Each county must assess how these changes will affect their current subdivision application and review procedures. </a:t>
            </a:r>
            <a:endParaRPr b="1" sz="2100">
              <a:solidFill>
                <a:srgbClr val="03414D"/>
              </a:solidFill>
              <a:latin typeface="Roboto"/>
              <a:ea typeface="Roboto"/>
              <a:cs typeface="Roboto"/>
              <a:sym typeface="Roboto"/>
            </a:endParaRPr>
          </a:p>
          <a:p>
            <a:pPr indent="-361950" lvl="0" marL="457200" rtl="0" algn="l">
              <a:lnSpc>
                <a:spcPct val="115000"/>
              </a:lnSpc>
              <a:spcBef>
                <a:spcPts val="0"/>
              </a:spcBef>
              <a:spcAft>
                <a:spcPts val="0"/>
              </a:spcAft>
              <a:buClr>
                <a:srgbClr val="03414D"/>
              </a:buClr>
              <a:buSzPts val="2100"/>
              <a:buFont typeface="Roboto"/>
              <a:buChar char="●"/>
            </a:pPr>
            <a:r>
              <a:rPr b="1" lang="en" sz="2100">
                <a:solidFill>
                  <a:srgbClr val="03414D"/>
                </a:solidFill>
                <a:latin typeface="Roboto"/>
                <a:ea typeface="Roboto"/>
                <a:cs typeface="Roboto"/>
                <a:sym typeface="Roboto"/>
              </a:rPr>
              <a:t>It’s essential to align your internal processes, training, and communication strategies with these updates to ensure compliance and operational efficiency.</a:t>
            </a:r>
            <a:endParaRPr b="1" sz="2100">
              <a:solidFill>
                <a:srgbClr val="03414D"/>
              </a:solidFill>
              <a:latin typeface="Roboto"/>
              <a:ea typeface="Roboto"/>
              <a:cs typeface="Roboto"/>
              <a:sym typeface="Roboto"/>
            </a:endParaRPr>
          </a:p>
        </p:txBody>
      </p:sp>
      <p:sp>
        <p:nvSpPr>
          <p:cNvPr id="105" name="Google Shape;105;p17"/>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6" name="Google Shape;106;p17"/>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7" name="Google Shape;107;p17"/>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8" name="Google Shape;108;p17"/>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Implications for Your County</a:t>
            </a:r>
            <a:endParaRPr i="1" sz="3000">
              <a:solidFill>
                <a:schemeClr val="lt1"/>
              </a:solidFill>
              <a:latin typeface="Roboto Medium"/>
              <a:ea typeface="Roboto Medium"/>
              <a:cs typeface="Roboto Medium"/>
              <a:sym typeface="Roboto Medium"/>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2" name="Shape 112"/>
        <p:cNvGrpSpPr/>
        <p:nvPr/>
      </p:nvGrpSpPr>
      <p:grpSpPr>
        <a:xfrm>
          <a:off x="0" y="0"/>
          <a:ext cx="0" cy="0"/>
          <a:chOff x="0" y="0"/>
          <a:chExt cx="0" cy="0"/>
        </a:xfrm>
      </p:grpSpPr>
      <p:pic>
        <p:nvPicPr>
          <p:cNvPr id="113" name="Google Shape;113;p18"/>
          <p:cNvPicPr preferRelativeResize="0"/>
          <p:nvPr/>
        </p:nvPicPr>
        <p:blipFill>
          <a:blip r:embed="rId3">
            <a:alphaModFix/>
          </a:blip>
          <a:stretch>
            <a:fillRect/>
          </a:stretch>
        </p:blipFill>
        <p:spPr>
          <a:xfrm>
            <a:off x="7064329" y="4407725"/>
            <a:ext cx="1945119" cy="584099"/>
          </a:xfrm>
          <a:prstGeom prst="rect">
            <a:avLst/>
          </a:prstGeom>
          <a:noFill/>
          <a:ln>
            <a:noFill/>
          </a:ln>
        </p:spPr>
      </p:pic>
      <p:sp>
        <p:nvSpPr>
          <p:cNvPr id="114" name="Google Shape;114;p18"/>
          <p:cNvSpPr txBox="1"/>
          <p:nvPr>
            <p:ph idx="1" type="subTitle"/>
          </p:nvPr>
        </p:nvSpPr>
        <p:spPr>
          <a:xfrm>
            <a:off x="246875" y="1659175"/>
            <a:ext cx="1736700" cy="2127300"/>
          </a:xfrm>
          <a:prstGeom prst="rect">
            <a:avLst/>
          </a:prstGeom>
        </p:spPr>
        <p:txBody>
          <a:bodyPr anchorCtr="0" anchor="ctr" bIns="91425" lIns="91425" spcFirstLastPara="1" rIns="91425" wrap="square" tIns="91425">
            <a:noAutofit/>
          </a:bodyPr>
          <a:lstStyle/>
          <a:p>
            <a:pPr indent="0" lvl="0" marL="0" rtl="0" algn="ctr">
              <a:lnSpc>
                <a:spcPct val="80000"/>
              </a:lnSpc>
              <a:spcBef>
                <a:spcPts val="0"/>
              </a:spcBef>
              <a:spcAft>
                <a:spcPts val="0"/>
              </a:spcAft>
              <a:buNone/>
            </a:pPr>
            <a:r>
              <a:rPr b="1" lang="en" sz="5000">
                <a:solidFill>
                  <a:srgbClr val="03414D"/>
                </a:solidFill>
                <a:latin typeface="Roboto"/>
                <a:ea typeface="Roboto"/>
                <a:cs typeface="Roboto"/>
                <a:sym typeface="Roboto"/>
              </a:rPr>
              <a:t>3 </a:t>
            </a:r>
            <a:r>
              <a:rPr b="1" lang="en" sz="4300">
                <a:solidFill>
                  <a:srgbClr val="03414D"/>
                </a:solidFill>
                <a:latin typeface="Roboto"/>
                <a:ea typeface="Roboto"/>
                <a:cs typeface="Roboto"/>
                <a:sym typeface="Roboto"/>
              </a:rPr>
              <a:t>Steps</a:t>
            </a:r>
            <a:endParaRPr b="1" sz="1400">
              <a:solidFill>
                <a:srgbClr val="03414D"/>
              </a:solidFill>
              <a:latin typeface="Roboto"/>
              <a:ea typeface="Roboto"/>
              <a:cs typeface="Roboto"/>
              <a:sym typeface="Roboto"/>
            </a:endParaRPr>
          </a:p>
        </p:txBody>
      </p:sp>
      <p:sp>
        <p:nvSpPr>
          <p:cNvPr id="115" name="Google Shape;115;p18"/>
          <p:cNvSpPr txBox="1"/>
          <p:nvPr>
            <p:ph idx="1" type="subTitle"/>
          </p:nvPr>
        </p:nvSpPr>
        <p:spPr>
          <a:xfrm>
            <a:off x="2184925" y="1041600"/>
            <a:ext cx="6626100" cy="525900"/>
          </a:xfrm>
          <a:prstGeom prst="rect">
            <a:avLst/>
          </a:prstGeom>
        </p:spPr>
        <p:txBody>
          <a:bodyPr anchorCtr="0" anchor="t" bIns="91425" lIns="91425" spcFirstLastPara="1" rIns="91425" wrap="square" tIns="91425">
            <a:normAutofit fontScale="25000" lnSpcReduction="20000"/>
          </a:bodyPr>
          <a:lstStyle/>
          <a:p>
            <a:pPr indent="0" lvl="0" marL="0" rtl="0" algn="l">
              <a:lnSpc>
                <a:spcPct val="115000"/>
              </a:lnSpc>
              <a:spcBef>
                <a:spcPts val="0"/>
              </a:spcBef>
              <a:spcAft>
                <a:spcPts val="0"/>
              </a:spcAft>
              <a:buNone/>
            </a:pPr>
            <a:r>
              <a:rPr b="1" lang="en" sz="7000">
                <a:solidFill>
                  <a:srgbClr val="03414D"/>
                </a:solidFill>
                <a:latin typeface="Roboto"/>
                <a:ea typeface="Roboto"/>
                <a:cs typeface="Roboto"/>
                <a:sym typeface="Roboto"/>
              </a:rPr>
              <a:t>Review, Adjust, and Adopt</a:t>
            </a:r>
            <a:endParaRPr b="1" sz="70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a:p>
            <a:pPr indent="0" lvl="0" marL="45720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a:p>
            <a:pPr indent="0" lvl="0" marL="0" rtl="0" algn="l">
              <a:lnSpc>
                <a:spcPct val="115000"/>
              </a:lnSpc>
              <a:spcBef>
                <a:spcPts val="0"/>
              </a:spcBef>
              <a:spcAft>
                <a:spcPts val="0"/>
              </a:spcAft>
              <a:buNone/>
            </a:pPr>
            <a:r>
              <a:t/>
            </a:r>
            <a:endParaRPr b="1" sz="2100">
              <a:solidFill>
                <a:srgbClr val="03414D"/>
              </a:solidFill>
              <a:latin typeface="Roboto"/>
              <a:ea typeface="Roboto"/>
              <a:cs typeface="Roboto"/>
              <a:sym typeface="Roboto"/>
            </a:endParaRPr>
          </a:p>
        </p:txBody>
      </p:sp>
      <p:sp>
        <p:nvSpPr>
          <p:cNvPr id="116" name="Google Shape;116;p18"/>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7" name="Google Shape;117;p18"/>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8" name="Google Shape;118;p18"/>
          <p:cNvSpPr/>
          <p:nvPr/>
        </p:nvSpPr>
        <p:spPr>
          <a:xfrm>
            <a:off x="25" y="270125"/>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9" name="Google Shape;119;p18"/>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Next Steps</a:t>
            </a:r>
            <a:endParaRPr i="1" sz="3000">
              <a:solidFill>
                <a:schemeClr val="lt1"/>
              </a:solidFill>
              <a:latin typeface="Roboto Medium"/>
              <a:ea typeface="Roboto Medium"/>
              <a:cs typeface="Roboto Medium"/>
              <a:sym typeface="Roboto Medium"/>
            </a:endParaRPr>
          </a:p>
        </p:txBody>
      </p:sp>
      <p:sp>
        <p:nvSpPr>
          <p:cNvPr id="120" name="Google Shape;120;p18"/>
          <p:cNvSpPr txBox="1"/>
          <p:nvPr/>
        </p:nvSpPr>
        <p:spPr>
          <a:xfrm>
            <a:off x="2081150" y="1343175"/>
            <a:ext cx="7094700" cy="960600"/>
          </a:xfrm>
          <a:prstGeom prst="rect">
            <a:avLst/>
          </a:prstGeom>
          <a:noFill/>
          <a:ln>
            <a:noFill/>
          </a:ln>
        </p:spPr>
        <p:txBody>
          <a:bodyPr anchorCtr="0" anchor="t" bIns="91425" lIns="91425" spcFirstLastPara="1" rIns="91425" wrap="square" tIns="91425">
            <a:spAutoFit/>
          </a:bodyPr>
          <a:lstStyle/>
          <a:p>
            <a:pPr indent="-285750" lvl="0" marL="457200" rtl="0" algn="l">
              <a:lnSpc>
                <a:spcPct val="115000"/>
              </a:lnSpc>
              <a:spcBef>
                <a:spcPts val="0"/>
              </a:spcBef>
              <a:spcAft>
                <a:spcPts val="0"/>
              </a:spcAft>
              <a:buClr>
                <a:srgbClr val="03414D"/>
              </a:buClr>
              <a:buSzPts val="900"/>
              <a:buFont typeface="Roboto"/>
              <a:buChar char="●"/>
            </a:pPr>
            <a:r>
              <a:rPr b="1" lang="en" sz="900">
                <a:solidFill>
                  <a:srgbClr val="03414D"/>
                </a:solidFill>
                <a:latin typeface="Roboto"/>
                <a:ea typeface="Roboto"/>
                <a:cs typeface="Roboto"/>
                <a:sym typeface="Roboto"/>
              </a:rPr>
              <a:t>Counties should conduct a thorough review of their current subdivision application and review procedures in light of the legislative changes. </a:t>
            </a:r>
            <a:endParaRPr b="1" sz="900">
              <a:solidFill>
                <a:srgbClr val="03414D"/>
              </a:solidFill>
              <a:latin typeface="Roboto"/>
              <a:ea typeface="Roboto"/>
              <a:cs typeface="Roboto"/>
              <a:sym typeface="Roboto"/>
            </a:endParaRPr>
          </a:p>
          <a:p>
            <a:pPr indent="-285750" lvl="0" marL="457200" rtl="0" algn="l">
              <a:lnSpc>
                <a:spcPct val="115000"/>
              </a:lnSpc>
              <a:spcBef>
                <a:spcPts val="0"/>
              </a:spcBef>
              <a:spcAft>
                <a:spcPts val="0"/>
              </a:spcAft>
              <a:buClr>
                <a:srgbClr val="03414D"/>
              </a:buClr>
              <a:buSzPts val="900"/>
              <a:buFont typeface="Roboto"/>
              <a:buChar char="●"/>
            </a:pPr>
            <a:r>
              <a:rPr b="1" lang="en" sz="900">
                <a:solidFill>
                  <a:srgbClr val="03414D"/>
                </a:solidFill>
                <a:latin typeface="Roboto"/>
                <a:ea typeface="Roboto"/>
                <a:cs typeface="Roboto"/>
                <a:sym typeface="Roboto"/>
              </a:rPr>
              <a:t>Adjustments should be made to align with HB 476, and counties should prepare and finalize ordinances for adoption if they have not yet done so. </a:t>
            </a:r>
            <a:endParaRPr b="1" sz="900">
              <a:solidFill>
                <a:srgbClr val="03414D"/>
              </a:solidFill>
              <a:latin typeface="Roboto"/>
              <a:ea typeface="Roboto"/>
              <a:cs typeface="Roboto"/>
              <a:sym typeface="Roboto"/>
            </a:endParaRPr>
          </a:p>
          <a:p>
            <a:pPr indent="-285750" lvl="0" marL="457200" rtl="0" algn="l">
              <a:lnSpc>
                <a:spcPct val="115000"/>
              </a:lnSpc>
              <a:spcBef>
                <a:spcPts val="0"/>
              </a:spcBef>
              <a:spcAft>
                <a:spcPts val="0"/>
              </a:spcAft>
              <a:buClr>
                <a:srgbClr val="03414D"/>
              </a:buClr>
              <a:buSzPts val="900"/>
              <a:buFont typeface="Roboto"/>
              <a:buChar char="●"/>
            </a:pPr>
            <a:r>
              <a:rPr b="1" lang="en" sz="900">
                <a:solidFill>
                  <a:srgbClr val="03414D"/>
                </a:solidFill>
                <a:latin typeface="Roboto"/>
                <a:ea typeface="Roboto"/>
                <a:cs typeface="Roboto"/>
                <a:sym typeface="Roboto"/>
              </a:rPr>
              <a:t>Ensuring that these ordinances are in place before the deadline is crucial for compliance and operational readiness.</a:t>
            </a:r>
            <a:endParaRPr sz="900"/>
          </a:p>
        </p:txBody>
      </p:sp>
      <p:sp>
        <p:nvSpPr>
          <p:cNvPr id="121" name="Google Shape;121;p18"/>
          <p:cNvSpPr txBox="1"/>
          <p:nvPr/>
        </p:nvSpPr>
        <p:spPr>
          <a:xfrm>
            <a:off x="2342450" y="2672038"/>
            <a:ext cx="5755200" cy="801000"/>
          </a:xfrm>
          <a:prstGeom prst="rect">
            <a:avLst/>
          </a:prstGeom>
          <a:noFill/>
          <a:ln>
            <a:noFill/>
          </a:ln>
        </p:spPr>
        <p:txBody>
          <a:bodyPr anchorCtr="0" anchor="t" bIns="91425" lIns="91425" spcFirstLastPara="1" rIns="91425" wrap="square" tIns="91425">
            <a:spAutoFit/>
          </a:bodyPr>
          <a:lstStyle/>
          <a:p>
            <a:pPr indent="-285750" lvl="0" marL="457200" rtl="0" algn="l">
              <a:lnSpc>
                <a:spcPct val="115000"/>
              </a:lnSpc>
              <a:spcBef>
                <a:spcPts val="0"/>
              </a:spcBef>
              <a:spcAft>
                <a:spcPts val="0"/>
              </a:spcAft>
              <a:buClr>
                <a:srgbClr val="03414D"/>
              </a:buClr>
              <a:buSzPts val="900"/>
              <a:buFont typeface="Roboto"/>
              <a:buChar char="●"/>
            </a:pPr>
            <a:r>
              <a:rPr b="1" lang="en" sz="900">
                <a:solidFill>
                  <a:srgbClr val="03414D"/>
                </a:solidFill>
                <a:latin typeface="Roboto"/>
                <a:ea typeface="Roboto"/>
                <a:cs typeface="Roboto"/>
                <a:sym typeface="Roboto"/>
              </a:rPr>
              <a:t>It is essential to equip your staff with the necessary knowledge and training regarding the updated legislation. </a:t>
            </a:r>
            <a:endParaRPr b="1" sz="900">
              <a:solidFill>
                <a:srgbClr val="03414D"/>
              </a:solidFill>
              <a:latin typeface="Roboto"/>
              <a:ea typeface="Roboto"/>
              <a:cs typeface="Roboto"/>
              <a:sym typeface="Roboto"/>
            </a:endParaRPr>
          </a:p>
          <a:p>
            <a:pPr indent="-285750" lvl="0" marL="457200" rtl="0" algn="l">
              <a:lnSpc>
                <a:spcPct val="115000"/>
              </a:lnSpc>
              <a:spcBef>
                <a:spcPts val="0"/>
              </a:spcBef>
              <a:spcAft>
                <a:spcPts val="0"/>
              </a:spcAft>
              <a:buClr>
                <a:srgbClr val="03414D"/>
              </a:buClr>
              <a:buSzPts val="900"/>
              <a:buFont typeface="Roboto"/>
              <a:buChar char="●"/>
            </a:pPr>
            <a:r>
              <a:rPr b="1" lang="en" sz="900">
                <a:solidFill>
                  <a:srgbClr val="03414D"/>
                </a:solidFill>
                <a:latin typeface="Roboto"/>
                <a:ea typeface="Roboto"/>
                <a:cs typeface="Roboto"/>
                <a:sym typeface="Roboto"/>
              </a:rPr>
              <a:t>Effective communication strategies will facilitate a seamless transition to the new processes within your teams and when interacting with the public.</a:t>
            </a:r>
            <a:endParaRPr sz="900"/>
          </a:p>
        </p:txBody>
      </p:sp>
      <p:sp>
        <p:nvSpPr>
          <p:cNvPr id="122" name="Google Shape;122;p18"/>
          <p:cNvSpPr txBox="1"/>
          <p:nvPr/>
        </p:nvSpPr>
        <p:spPr>
          <a:xfrm>
            <a:off x="2184925" y="2259050"/>
            <a:ext cx="5595600" cy="453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750">
                <a:solidFill>
                  <a:srgbClr val="03414D"/>
                </a:solidFill>
                <a:latin typeface="Roboto"/>
                <a:ea typeface="Roboto"/>
                <a:cs typeface="Roboto"/>
                <a:sym typeface="Roboto"/>
              </a:rPr>
              <a:t>Training and Communication</a:t>
            </a:r>
            <a:endParaRPr sz="1750"/>
          </a:p>
        </p:txBody>
      </p:sp>
      <p:sp>
        <p:nvSpPr>
          <p:cNvPr id="123" name="Google Shape;123;p18"/>
          <p:cNvSpPr txBox="1"/>
          <p:nvPr/>
        </p:nvSpPr>
        <p:spPr>
          <a:xfrm>
            <a:off x="2342450" y="3418875"/>
            <a:ext cx="3000000" cy="446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700">
                <a:solidFill>
                  <a:srgbClr val="03414D"/>
                </a:solidFill>
                <a:latin typeface="Roboto"/>
                <a:ea typeface="Roboto"/>
                <a:cs typeface="Roboto"/>
                <a:sym typeface="Roboto"/>
              </a:rPr>
              <a:t>Public Awareness</a:t>
            </a:r>
            <a:endParaRPr sz="1700"/>
          </a:p>
        </p:txBody>
      </p:sp>
      <p:sp>
        <p:nvSpPr>
          <p:cNvPr id="124" name="Google Shape;124;p18"/>
          <p:cNvSpPr txBox="1"/>
          <p:nvPr/>
        </p:nvSpPr>
        <p:spPr>
          <a:xfrm>
            <a:off x="2234950" y="3827000"/>
            <a:ext cx="6715200" cy="641700"/>
          </a:xfrm>
          <a:prstGeom prst="rect">
            <a:avLst/>
          </a:prstGeom>
          <a:noFill/>
          <a:ln>
            <a:noFill/>
          </a:ln>
        </p:spPr>
        <p:txBody>
          <a:bodyPr anchorCtr="0" anchor="t" bIns="91425" lIns="91425" spcFirstLastPara="1" rIns="91425" wrap="square" tIns="91425">
            <a:spAutoFit/>
          </a:bodyPr>
          <a:lstStyle/>
          <a:p>
            <a:pPr indent="-285750" lvl="0" marL="457200" rtl="0" algn="l">
              <a:lnSpc>
                <a:spcPct val="115000"/>
              </a:lnSpc>
              <a:spcBef>
                <a:spcPts val="0"/>
              </a:spcBef>
              <a:spcAft>
                <a:spcPts val="0"/>
              </a:spcAft>
              <a:buClr>
                <a:srgbClr val="03414D"/>
              </a:buClr>
              <a:buSzPts val="900"/>
              <a:buFont typeface="Roboto"/>
              <a:buChar char="●"/>
            </a:pPr>
            <a:r>
              <a:rPr b="1" lang="en" sz="900">
                <a:solidFill>
                  <a:srgbClr val="03414D"/>
                </a:solidFill>
                <a:latin typeface="Roboto"/>
                <a:ea typeface="Roboto"/>
                <a:cs typeface="Roboto"/>
                <a:sym typeface="Roboto"/>
              </a:rPr>
              <a:t>Developing a strategy to inform stakeholders, including applicants, about the new procedures will be key to ensuring a smooth transition. </a:t>
            </a:r>
            <a:endParaRPr b="1" sz="900">
              <a:solidFill>
                <a:srgbClr val="03414D"/>
              </a:solidFill>
              <a:latin typeface="Roboto"/>
              <a:ea typeface="Roboto"/>
              <a:cs typeface="Roboto"/>
              <a:sym typeface="Roboto"/>
            </a:endParaRPr>
          </a:p>
          <a:p>
            <a:pPr indent="-285750" lvl="0" marL="457200" rtl="0" algn="l">
              <a:lnSpc>
                <a:spcPct val="115000"/>
              </a:lnSpc>
              <a:spcBef>
                <a:spcPts val="0"/>
              </a:spcBef>
              <a:spcAft>
                <a:spcPts val="0"/>
              </a:spcAft>
              <a:buClr>
                <a:srgbClr val="03414D"/>
              </a:buClr>
              <a:buSzPts val="900"/>
              <a:buFont typeface="Roboto"/>
              <a:buChar char="●"/>
            </a:pPr>
            <a:r>
              <a:rPr b="1" lang="en" sz="900">
                <a:solidFill>
                  <a:srgbClr val="03414D"/>
                </a:solidFill>
                <a:latin typeface="Roboto"/>
                <a:ea typeface="Roboto"/>
                <a:cs typeface="Roboto"/>
                <a:sym typeface="Roboto"/>
              </a:rPr>
              <a:t>Clear, accessible information will help manage expectations and guide applicants through the revised process.</a:t>
            </a:r>
            <a:endParaRPr sz="9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8" name="Shape 128"/>
        <p:cNvGrpSpPr/>
        <p:nvPr/>
      </p:nvGrpSpPr>
      <p:grpSpPr>
        <a:xfrm>
          <a:off x="0" y="0"/>
          <a:ext cx="0" cy="0"/>
          <a:chOff x="0" y="0"/>
          <a:chExt cx="0" cy="0"/>
        </a:xfrm>
      </p:grpSpPr>
      <p:sp>
        <p:nvSpPr>
          <p:cNvPr id="129" name="Google Shape;129;p19"/>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0" name="Google Shape;130;p19"/>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1" name="Google Shape;131;p19"/>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2" name="Google Shape;132;p19"/>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County Progress</a:t>
            </a:r>
            <a:endParaRPr i="1" sz="3000">
              <a:solidFill>
                <a:schemeClr val="lt1"/>
              </a:solidFill>
              <a:latin typeface="Roboto Medium"/>
              <a:ea typeface="Roboto Medium"/>
              <a:cs typeface="Roboto Medium"/>
              <a:sym typeface="Roboto Medium"/>
            </a:endParaRPr>
          </a:p>
        </p:txBody>
      </p:sp>
      <p:graphicFrame>
        <p:nvGraphicFramePr>
          <p:cNvPr id="133" name="Google Shape;133;p19"/>
          <p:cNvGraphicFramePr/>
          <p:nvPr/>
        </p:nvGraphicFramePr>
        <p:xfrm>
          <a:off x="311675" y="1194675"/>
          <a:ext cx="3000000" cy="3000000"/>
        </p:xfrm>
        <a:graphic>
          <a:graphicData uri="http://schemas.openxmlformats.org/drawingml/2006/table">
            <a:tbl>
              <a:tblPr>
                <a:noFill/>
                <a:tableStyleId>{2AF7C5F1-73F6-494B-95EA-76ADCFC6EABF}</a:tableStyleId>
              </a:tblPr>
              <a:tblGrid>
                <a:gridCol w="2151700"/>
                <a:gridCol w="2151700"/>
                <a:gridCol w="2151700"/>
                <a:gridCol w="2151700"/>
              </a:tblGrid>
              <a:tr h="226375">
                <a:tc gridSpan="2">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Feb. 1, 2024 Deadline</a:t>
                      </a:r>
                      <a:endParaRPr b="1" sz="1200">
                        <a:latin typeface="Times New Roman"/>
                        <a:ea typeface="Times New Roman"/>
                        <a:cs typeface="Times New Roman"/>
                        <a:sym typeface="Times New Roman"/>
                      </a:endParaRPr>
                    </a:p>
                  </a:txBody>
                  <a:tcPr marT="63500" marB="63500" marR="63500" marL="63500"/>
                </a:tc>
                <a:tc hMerge="1"/>
                <a:tc gridSpan="2">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Dec. 31, 2024 Deadline</a:t>
                      </a:r>
                      <a:endParaRPr b="1" sz="1200">
                        <a:latin typeface="Times New Roman"/>
                        <a:ea typeface="Times New Roman"/>
                        <a:cs typeface="Times New Roman"/>
                        <a:sym typeface="Times New Roman"/>
                      </a:endParaRPr>
                    </a:p>
                  </a:txBody>
                  <a:tcPr marT="63500" marB="63500" marR="63500" marL="63500"/>
                </a:tc>
                <a:tc hMerge="1"/>
              </a:tr>
              <a:tr h="359400">
                <a:tc>
                  <a:txBody>
                    <a:bodyPr/>
                    <a:lstStyle/>
                    <a:p>
                      <a:pPr indent="0" lvl="0" marL="0" rtl="0" algn="l">
                        <a:spcBef>
                          <a:spcPts val="0"/>
                        </a:spcBef>
                        <a:spcAft>
                          <a:spcPts val="0"/>
                        </a:spcAft>
                        <a:buNone/>
                      </a:pPr>
                      <a:r>
                        <a:rPr b="1" lang="en" sz="1200">
                          <a:latin typeface="Times New Roman"/>
                          <a:ea typeface="Times New Roman"/>
                          <a:cs typeface="Times New Roman"/>
                          <a:sym typeface="Times New Roman"/>
                        </a:rPr>
                        <a:t>Completed ordinance and DWS checklist</a:t>
                      </a:r>
                      <a:endParaRPr b="1" sz="1200">
                        <a:latin typeface="Times New Roman"/>
                        <a:ea typeface="Times New Roman"/>
                        <a:cs typeface="Times New Roman"/>
                        <a:sym typeface="Times New Roman"/>
                      </a:endParaRPr>
                    </a:p>
                  </a:txBody>
                  <a:tcPr marT="63500" marB="63500" marR="63500" marL="63500"/>
                </a:tc>
                <a:tc>
                  <a:txBody>
                    <a:bodyPr/>
                    <a:lstStyle/>
                    <a:p>
                      <a:pPr indent="0" lvl="0" marL="0" rtl="0" algn="l">
                        <a:spcBef>
                          <a:spcPts val="0"/>
                        </a:spcBef>
                        <a:spcAft>
                          <a:spcPts val="0"/>
                        </a:spcAft>
                        <a:buNone/>
                      </a:pPr>
                      <a:r>
                        <a:rPr b="1" lang="en" sz="1200">
                          <a:latin typeface="Times New Roman"/>
                          <a:ea typeface="Times New Roman"/>
                          <a:cs typeface="Times New Roman"/>
                          <a:sym typeface="Times New Roman"/>
                        </a:rPr>
                        <a:t>Completed ordinance, DWS checklist not completed</a:t>
                      </a:r>
                      <a:endParaRPr b="1" sz="1200">
                        <a:latin typeface="Times New Roman"/>
                        <a:ea typeface="Times New Roman"/>
                        <a:cs typeface="Times New Roman"/>
                        <a:sym typeface="Times New Roman"/>
                      </a:endParaRPr>
                    </a:p>
                  </a:txBody>
                  <a:tcPr marT="63500" marB="63500" marR="63500" marL="63500"/>
                </a:tc>
                <a:tc>
                  <a:txBody>
                    <a:bodyPr/>
                    <a:lstStyle/>
                    <a:p>
                      <a:pPr indent="0" lvl="0" marL="0" rtl="0" algn="l">
                        <a:spcBef>
                          <a:spcPts val="0"/>
                        </a:spcBef>
                        <a:spcAft>
                          <a:spcPts val="0"/>
                        </a:spcAft>
                        <a:buNone/>
                      </a:pPr>
                      <a:r>
                        <a:rPr b="1" lang="en" sz="1200">
                          <a:latin typeface="Times New Roman"/>
                          <a:ea typeface="Times New Roman"/>
                          <a:cs typeface="Times New Roman"/>
                          <a:sym typeface="Times New Roman"/>
                        </a:rPr>
                        <a:t>Completed ordinance and DWS checklist</a:t>
                      </a:r>
                      <a:endParaRPr b="1" sz="1200">
                        <a:latin typeface="Times New Roman"/>
                        <a:ea typeface="Times New Roman"/>
                        <a:cs typeface="Times New Roman"/>
                        <a:sym typeface="Times New Roman"/>
                      </a:endParaRPr>
                    </a:p>
                  </a:txBody>
                  <a:tcPr marT="63500" marB="63500" marR="63500" marL="63500"/>
                </a:tc>
                <a:tc>
                  <a:txBody>
                    <a:bodyPr/>
                    <a:lstStyle/>
                    <a:p>
                      <a:pPr indent="0" lvl="0" marL="0" rtl="0" algn="l">
                        <a:spcBef>
                          <a:spcPts val="0"/>
                        </a:spcBef>
                        <a:spcAft>
                          <a:spcPts val="0"/>
                        </a:spcAft>
                        <a:buNone/>
                      </a:pPr>
                      <a:r>
                        <a:rPr b="1" lang="en" sz="1200">
                          <a:latin typeface="Times New Roman"/>
                          <a:ea typeface="Times New Roman"/>
                          <a:cs typeface="Times New Roman"/>
                          <a:sym typeface="Times New Roman"/>
                        </a:rPr>
                        <a:t>No completed ordinance or DWS checklist</a:t>
                      </a:r>
                      <a:endParaRPr b="1" sz="1200">
                        <a:latin typeface="Times New Roman"/>
                        <a:ea typeface="Times New Roman"/>
                        <a:cs typeface="Times New Roman"/>
                        <a:sym typeface="Times New Roman"/>
                      </a:endParaRPr>
                    </a:p>
                  </a:txBody>
                  <a:tcPr marT="63500" marB="63500" marR="63500" marL="63500"/>
                </a:tc>
              </a:tr>
              <a:tr h="2088750">
                <a:tc>
                  <a:txBody>
                    <a:bodyPr/>
                    <a:lstStyle/>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Box Elder</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Cache</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Davis</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Iron</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Summit</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Tooele</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Utah</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Washington</a:t>
                      </a:r>
                      <a:endParaRPr sz="1200">
                        <a:latin typeface="Times New Roman"/>
                        <a:ea typeface="Times New Roman"/>
                        <a:cs typeface="Times New Roman"/>
                        <a:sym typeface="Times New Roman"/>
                      </a:endParaRPr>
                    </a:p>
                  </a:txBody>
                  <a:tcPr marT="63500" marB="63500" marR="63500" marL="63500"/>
                </a:tc>
                <a:tc>
                  <a:txBody>
                    <a:bodyPr/>
                    <a:lstStyle/>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Morgan</a:t>
                      </a:r>
                      <a:endParaRPr sz="1200">
                        <a:latin typeface="Times New Roman"/>
                        <a:ea typeface="Times New Roman"/>
                        <a:cs typeface="Times New Roman"/>
                        <a:sym typeface="Times New Roman"/>
                      </a:endParaRPr>
                    </a:p>
                    <a:p>
                      <a:pPr indent="0" lvl="0" marL="0" rtl="0" algn="l">
                        <a:spcBef>
                          <a:spcPts val="0"/>
                        </a:spcBef>
                        <a:spcAft>
                          <a:spcPts val="0"/>
                        </a:spcAft>
                        <a:buNone/>
                      </a:pPr>
                      <a:r>
                        <a:t/>
                      </a:r>
                      <a:endParaRPr sz="1200">
                        <a:latin typeface="Times New Roman"/>
                        <a:ea typeface="Times New Roman"/>
                        <a:cs typeface="Times New Roman"/>
                        <a:sym typeface="Times New Roman"/>
                      </a:endParaRPr>
                    </a:p>
                    <a:p>
                      <a:pPr indent="0" lvl="0" marL="0" rtl="0" algn="l">
                        <a:spcBef>
                          <a:spcPts val="0"/>
                        </a:spcBef>
                        <a:spcAft>
                          <a:spcPts val="0"/>
                        </a:spcAft>
                        <a:buNone/>
                      </a:pPr>
                      <a:r>
                        <a:t/>
                      </a:r>
                      <a:endParaRPr sz="1200">
                        <a:latin typeface="Times New Roman"/>
                        <a:ea typeface="Times New Roman"/>
                        <a:cs typeface="Times New Roman"/>
                        <a:sym typeface="Times New Roman"/>
                      </a:endParaRPr>
                    </a:p>
                    <a:p>
                      <a:pPr indent="0" lvl="0" marL="0" rtl="0" algn="l">
                        <a:spcBef>
                          <a:spcPts val="0"/>
                        </a:spcBef>
                        <a:spcAft>
                          <a:spcPts val="0"/>
                        </a:spcAft>
                        <a:buNone/>
                      </a:pPr>
                      <a:r>
                        <a:rPr i="1" lang="en" sz="1200">
                          <a:latin typeface="Times New Roman"/>
                          <a:ea typeface="Times New Roman"/>
                          <a:cs typeface="Times New Roman"/>
                          <a:sym typeface="Times New Roman"/>
                        </a:rPr>
                        <a:t>Note: Salt Lake has not submitted, but didn’t utilize attorney services.</a:t>
                      </a:r>
                      <a:endParaRPr i="1" sz="1200">
                        <a:latin typeface="Times New Roman"/>
                        <a:ea typeface="Times New Roman"/>
                        <a:cs typeface="Times New Roman"/>
                        <a:sym typeface="Times New Roman"/>
                      </a:endParaRPr>
                    </a:p>
                    <a:p>
                      <a:pPr indent="0" lvl="0" marL="0" rtl="0" algn="l">
                        <a:spcBef>
                          <a:spcPts val="0"/>
                        </a:spcBef>
                        <a:spcAft>
                          <a:spcPts val="0"/>
                        </a:spcAft>
                        <a:buNone/>
                      </a:pPr>
                      <a:r>
                        <a:t/>
                      </a:r>
                      <a:endParaRPr i="1" sz="1200">
                        <a:latin typeface="Times New Roman"/>
                        <a:ea typeface="Times New Roman"/>
                        <a:cs typeface="Times New Roman"/>
                        <a:sym typeface="Times New Roman"/>
                      </a:endParaRPr>
                    </a:p>
                    <a:p>
                      <a:pPr indent="0" lvl="0" marL="0" rtl="0" algn="l">
                        <a:spcBef>
                          <a:spcPts val="0"/>
                        </a:spcBef>
                        <a:spcAft>
                          <a:spcPts val="0"/>
                        </a:spcAft>
                        <a:buNone/>
                      </a:pPr>
                      <a:r>
                        <a:rPr i="1" lang="en" sz="1200">
                          <a:latin typeface="Times New Roman"/>
                          <a:ea typeface="Times New Roman"/>
                          <a:cs typeface="Times New Roman"/>
                          <a:sym typeface="Times New Roman"/>
                        </a:rPr>
                        <a:t>Note: Weber refused to sign the checklist.</a:t>
                      </a:r>
                      <a:endParaRPr i="1" sz="1200">
                        <a:latin typeface="Times New Roman"/>
                        <a:ea typeface="Times New Roman"/>
                        <a:cs typeface="Times New Roman"/>
                        <a:sym typeface="Times New Roman"/>
                      </a:endParaRPr>
                    </a:p>
                  </a:txBody>
                  <a:tcPr marT="63500" marB="63500" marR="63500" marL="63500"/>
                </a:tc>
                <a:tc>
                  <a:txBody>
                    <a:bodyPr/>
                    <a:lstStyle/>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Garfield</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Uintah</a:t>
                      </a:r>
                      <a:endParaRPr sz="1200">
                        <a:latin typeface="Times New Roman"/>
                        <a:ea typeface="Times New Roman"/>
                        <a:cs typeface="Times New Roman"/>
                        <a:sym typeface="Times New Roman"/>
                      </a:endParaRPr>
                    </a:p>
                    <a:p>
                      <a:pPr indent="0" lvl="0" marL="0" rtl="0" algn="l">
                        <a:spcBef>
                          <a:spcPts val="0"/>
                        </a:spcBef>
                        <a:spcAft>
                          <a:spcPts val="0"/>
                        </a:spcAft>
                        <a:buNone/>
                      </a:pPr>
                      <a:r>
                        <a:t/>
                      </a:r>
                      <a:endParaRPr sz="1200">
                        <a:latin typeface="Times New Roman"/>
                        <a:ea typeface="Times New Roman"/>
                        <a:cs typeface="Times New Roman"/>
                        <a:sym typeface="Times New Roman"/>
                      </a:endParaRPr>
                    </a:p>
                    <a:p>
                      <a:pPr indent="0" lvl="0" marL="0" rtl="0" algn="l">
                        <a:spcBef>
                          <a:spcPts val="0"/>
                        </a:spcBef>
                        <a:spcAft>
                          <a:spcPts val="0"/>
                        </a:spcAft>
                        <a:buNone/>
                      </a:pPr>
                      <a:r>
                        <a:rPr i="1" lang="en" sz="1200">
                          <a:latin typeface="Times New Roman"/>
                          <a:ea typeface="Times New Roman"/>
                          <a:cs typeface="Times New Roman"/>
                          <a:sym typeface="Times New Roman"/>
                        </a:rPr>
                        <a:t>Note: DWS has requested Uintah re-sign.</a:t>
                      </a:r>
                      <a:endParaRPr sz="1200">
                        <a:latin typeface="Times New Roman"/>
                        <a:ea typeface="Times New Roman"/>
                        <a:cs typeface="Times New Roman"/>
                        <a:sym typeface="Times New Roman"/>
                      </a:endParaRPr>
                    </a:p>
                  </a:txBody>
                  <a:tcPr marT="63500" marB="63500" marR="63500" marL="63500"/>
                </a:tc>
                <a:tc>
                  <a:txBody>
                    <a:bodyPr/>
                    <a:lstStyle/>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Beaver</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Carbon</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Daggett</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highlight>
                            <a:srgbClr val="00FF00"/>
                          </a:highlight>
                          <a:latin typeface="Times New Roman"/>
                          <a:ea typeface="Times New Roman"/>
                          <a:cs typeface="Times New Roman"/>
                          <a:sym typeface="Times New Roman"/>
                        </a:rPr>
                        <a:t>Duchesne</a:t>
                      </a:r>
                      <a:endParaRPr sz="1200">
                        <a:highlight>
                          <a:srgbClr val="00FF00"/>
                        </a:highlight>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Emery</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highlight>
                            <a:srgbClr val="00FF00"/>
                          </a:highlight>
                          <a:latin typeface="Times New Roman"/>
                          <a:ea typeface="Times New Roman"/>
                          <a:cs typeface="Times New Roman"/>
                          <a:sym typeface="Times New Roman"/>
                        </a:rPr>
                        <a:t>Grand</a:t>
                      </a:r>
                      <a:endParaRPr sz="1200">
                        <a:highlight>
                          <a:srgbClr val="00FF00"/>
                        </a:highlight>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Juab</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Kane</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Millard</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Piute</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Rich</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San Juan</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Sanpete</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Sevier</a:t>
                      </a:r>
                      <a:endParaRPr sz="1200">
                        <a:latin typeface="Times New Roman"/>
                        <a:ea typeface="Times New Roman"/>
                        <a:cs typeface="Times New Roman"/>
                        <a:sym typeface="Times New Roman"/>
                      </a:endParaRPr>
                    </a:p>
                    <a:p>
                      <a:pPr indent="-304800" lvl="0" marL="457200" rtl="0" algn="l">
                        <a:spcBef>
                          <a:spcPts val="0"/>
                        </a:spcBef>
                        <a:spcAft>
                          <a:spcPts val="0"/>
                        </a:spcAft>
                        <a:buSzPts val="1200"/>
                        <a:buFont typeface="Times New Roman"/>
                        <a:buChar char="●"/>
                      </a:pPr>
                      <a:r>
                        <a:rPr lang="en" sz="1200">
                          <a:latin typeface="Times New Roman"/>
                          <a:ea typeface="Times New Roman"/>
                          <a:cs typeface="Times New Roman"/>
                          <a:sym typeface="Times New Roman"/>
                        </a:rPr>
                        <a:t>Wayne</a:t>
                      </a:r>
                      <a:endParaRPr sz="1200">
                        <a:latin typeface="Times New Roman"/>
                        <a:ea typeface="Times New Roman"/>
                        <a:cs typeface="Times New Roman"/>
                        <a:sym typeface="Times New Roman"/>
                      </a:endParaRPr>
                    </a:p>
                  </a:txBody>
                  <a:tcPr marT="63500" marB="63500" marR="63500" marL="6350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7" name="Shape 137"/>
        <p:cNvGrpSpPr/>
        <p:nvPr/>
      </p:nvGrpSpPr>
      <p:grpSpPr>
        <a:xfrm>
          <a:off x="0" y="0"/>
          <a:ext cx="0" cy="0"/>
          <a:chOff x="0" y="0"/>
          <a:chExt cx="0" cy="0"/>
        </a:xfrm>
      </p:grpSpPr>
      <p:pic>
        <p:nvPicPr>
          <p:cNvPr id="138" name="Google Shape;138;p20"/>
          <p:cNvPicPr preferRelativeResize="0"/>
          <p:nvPr/>
        </p:nvPicPr>
        <p:blipFill>
          <a:blip r:embed="rId3">
            <a:alphaModFix/>
          </a:blip>
          <a:stretch>
            <a:fillRect/>
          </a:stretch>
        </p:blipFill>
        <p:spPr>
          <a:xfrm>
            <a:off x="5853425" y="4044100"/>
            <a:ext cx="3156024" cy="947726"/>
          </a:xfrm>
          <a:prstGeom prst="rect">
            <a:avLst/>
          </a:prstGeom>
          <a:noFill/>
          <a:ln>
            <a:noFill/>
          </a:ln>
        </p:spPr>
      </p:pic>
      <p:sp>
        <p:nvSpPr>
          <p:cNvPr id="139" name="Google Shape;139;p20"/>
          <p:cNvSpPr txBox="1"/>
          <p:nvPr>
            <p:ph idx="1" type="subTitle"/>
          </p:nvPr>
        </p:nvSpPr>
        <p:spPr>
          <a:xfrm>
            <a:off x="203900" y="1723600"/>
            <a:ext cx="1736700" cy="2127300"/>
          </a:xfrm>
          <a:prstGeom prst="rect">
            <a:avLst/>
          </a:prstGeom>
        </p:spPr>
        <p:txBody>
          <a:bodyPr anchorCtr="0" anchor="ctr" bIns="91425" lIns="91425" spcFirstLastPara="1" rIns="91425" wrap="square" tIns="91425">
            <a:noAutofit/>
          </a:bodyPr>
          <a:lstStyle/>
          <a:p>
            <a:pPr indent="0" lvl="0" marL="0" rtl="0" algn="ctr">
              <a:lnSpc>
                <a:spcPct val="80000"/>
              </a:lnSpc>
              <a:spcBef>
                <a:spcPts val="0"/>
              </a:spcBef>
              <a:spcAft>
                <a:spcPts val="0"/>
              </a:spcAft>
              <a:buNone/>
            </a:pPr>
            <a:r>
              <a:rPr b="1" lang="en" sz="2100">
                <a:solidFill>
                  <a:srgbClr val="03414D"/>
                </a:solidFill>
                <a:latin typeface="Roboto"/>
                <a:ea typeface="Roboto"/>
                <a:cs typeface="Roboto"/>
                <a:sym typeface="Roboto"/>
              </a:rPr>
              <a:t>Call me or email me</a:t>
            </a:r>
            <a:endParaRPr b="1" sz="2100">
              <a:solidFill>
                <a:srgbClr val="03414D"/>
              </a:solidFill>
              <a:latin typeface="Roboto"/>
              <a:ea typeface="Roboto"/>
              <a:cs typeface="Roboto"/>
              <a:sym typeface="Roboto"/>
            </a:endParaRPr>
          </a:p>
        </p:txBody>
      </p:sp>
      <p:sp>
        <p:nvSpPr>
          <p:cNvPr id="140" name="Google Shape;140;p20"/>
          <p:cNvSpPr txBox="1"/>
          <p:nvPr>
            <p:ph idx="1" type="subTitle"/>
          </p:nvPr>
        </p:nvSpPr>
        <p:spPr>
          <a:xfrm>
            <a:off x="2329775" y="1298925"/>
            <a:ext cx="6626100" cy="2709600"/>
          </a:xfrm>
          <a:prstGeom prst="rect">
            <a:avLst/>
          </a:prstGeom>
        </p:spPr>
        <p:txBody>
          <a:bodyPr anchorCtr="0" anchor="t" bIns="91425" lIns="91425" spcFirstLastPara="1" rIns="91425" wrap="square" tIns="91425">
            <a:normAutofit fontScale="62500"/>
          </a:bodyPr>
          <a:lstStyle/>
          <a:p>
            <a:pPr indent="-311943" lvl="0" marL="4572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As your county navigates the legislative changes introduced by SB 174 and now HB 476, it’s essential to proactively engage in the process of reviewing, adjusting, and, if necessary, adopting new ordinances to ensure compliance with the updated law. </a:t>
            </a:r>
            <a:endParaRPr b="1" sz="2100">
              <a:solidFill>
                <a:srgbClr val="03414D"/>
              </a:solidFill>
              <a:latin typeface="Roboto"/>
              <a:ea typeface="Roboto"/>
              <a:cs typeface="Roboto"/>
              <a:sym typeface="Roboto"/>
            </a:endParaRPr>
          </a:p>
          <a:p>
            <a:pPr indent="-311943" lvl="0" marL="4572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UAC and our contract legal counsel are committed to supporting you through this transition. We offer a range of services at no additional cost to the county, including drafting ordinances, suggesting amendments, and providing templates to streamline your compliance efforts. </a:t>
            </a:r>
            <a:endParaRPr b="1" sz="2100">
              <a:solidFill>
                <a:srgbClr val="03414D"/>
              </a:solidFill>
              <a:latin typeface="Roboto"/>
              <a:ea typeface="Roboto"/>
              <a:cs typeface="Roboto"/>
              <a:sym typeface="Roboto"/>
            </a:endParaRPr>
          </a:p>
          <a:p>
            <a:pPr indent="-311943" lvl="0" marL="4572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Our goal is to ensure that your county has the resources and support needed to effectively implement these changes, enhancing the subdivision application and review process while maintaining alignment with state requirements.</a:t>
            </a:r>
            <a:endParaRPr b="1" sz="2100">
              <a:solidFill>
                <a:srgbClr val="03414D"/>
              </a:solidFill>
              <a:latin typeface="Roboto"/>
              <a:ea typeface="Roboto"/>
              <a:cs typeface="Roboto"/>
              <a:sym typeface="Roboto"/>
            </a:endParaRPr>
          </a:p>
        </p:txBody>
      </p:sp>
      <p:sp>
        <p:nvSpPr>
          <p:cNvPr id="141" name="Google Shape;141;p20"/>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2" name="Google Shape;142;p20"/>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3" name="Google Shape;143;p20"/>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4" name="Google Shape;144;p20"/>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Conclusion</a:t>
            </a:r>
            <a:endParaRPr i="1" sz="3000">
              <a:solidFill>
                <a:schemeClr val="lt1"/>
              </a:solidFill>
              <a:latin typeface="Roboto Medium"/>
              <a:ea typeface="Roboto Medium"/>
              <a:cs typeface="Roboto Medium"/>
              <a:sym typeface="Roboto Medium"/>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txBox="1"/>
          <p:nvPr>
            <p:ph idx="1" type="subTitle"/>
          </p:nvPr>
        </p:nvSpPr>
        <p:spPr>
          <a:xfrm>
            <a:off x="311675" y="1463550"/>
            <a:ext cx="6626100" cy="2709600"/>
          </a:xfrm>
          <a:prstGeom prst="rect">
            <a:avLst/>
          </a:prstGeom>
        </p:spPr>
        <p:txBody>
          <a:bodyPr anchorCtr="0" anchor="t" bIns="91425" lIns="91425" spcFirstLastPara="1" rIns="91425" wrap="square" tIns="91425">
            <a:normAutofit fontScale="77500" lnSpcReduction="20000"/>
          </a:bodyPr>
          <a:lstStyle/>
          <a:p>
            <a:pPr indent="-331946" lvl="0" marL="4572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Authorizes</a:t>
            </a:r>
            <a:r>
              <a:rPr b="1" lang="en" sz="2100">
                <a:solidFill>
                  <a:srgbClr val="03414D"/>
                </a:solidFill>
                <a:latin typeface="Roboto"/>
                <a:ea typeface="Roboto"/>
                <a:cs typeface="Roboto"/>
                <a:sym typeface="Roboto"/>
              </a:rPr>
              <a:t> a municipality or county to create a home ownership promotion zone of 10 acres or less: </a:t>
            </a:r>
            <a:endParaRPr b="1" sz="2100">
              <a:solidFill>
                <a:srgbClr val="03414D"/>
              </a:solidFill>
              <a:latin typeface="Roboto"/>
              <a:ea typeface="Roboto"/>
              <a:cs typeface="Roboto"/>
              <a:sym typeface="Roboto"/>
            </a:endParaRPr>
          </a:p>
          <a:p>
            <a:pPr indent="-331946" lvl="0" marL="4572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Describes the purposes and requirements of a home ownership promotion zone; </a:t>
            </a:r>
            <a:endParaRPr b="1" sz="2100">
              <a:solidFill>
                <a:srgbClr val="03414D"/>
              </a:solidFill>
              <a:latin typeface="Roboto"/>
              <a:ea typeface="Roboto"/>
              <a:cs typeface="Roboto"/>
              <a:sym typeface="Roboto"/>
            </a:endParaRPr>
          </a:p>
          <a:p>
            <a:pPr indent="-331946" lvl="0" marL="4572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Allows a home ownership promotion zone to capture tax increment for up to 15 consecutive years to finance the objectives of the home ownership </a:t>
            </a:r>
            <a:r>
              <a:rPr b="1" lang="en" sz="2100">
                <a:solidFill>
                  <a:srgbClr val="03414D"/>
                </a:solidFill>
                <a:latin typeface="Roboto"/>
                <a:ea typeface="Roboto"/>
                <a:cs typeface="Roboto"/>
                <a:sym typeface="Roboto"/>
              </a:rPr>
              <a:t>promotion</a:t>
            </a:r>
            <a:r>
              <a:rPr b="1" lang="en" sz="2100">
                <a:solidFill>
                  <a:srgbClr val="03414D"/>
                </a:solidFill>
                <a:latin typeface="Roboto"/>
                <a:ea typeface="Roboto"/>
                <a:cs typeface="Roboto"/>
                <a:sym typeface="Roboto"/>
              </a:rPr>
              <a:t> zone;</a:t>
            </a:r>
            <a:endParaRPr b="1" sz="2100">
              <a:solidFill>
                <a:srgbClr val="03414D"/>
              </a:solidFill>
              <a:latin typeface="Roboto"/>
              <a:ea typeface="Roboto"/>
              <a:cs typeface="Roboto"/>
              <a:sym typeface="Roboto"/>
            </a:endParaRPr>
          </a:p>
          <a:p>
            <a:pPr indent="-331946" lvl="0" marL="457200" rtl="0" algn="l">
              <a:lnSpc>
                <a:spcPct val="115000"/>
              </a:lnSpc>
              <a:spcBef>
                <a:spcPts val="0"/>
              </a:spcBef>
              <a:spcAft>
                <a:spcPts val="0"/>
              </a:spcAft>
              <a:buClr>
                <a:srgbClr val="03414D"/>
              </a:buClr>
              <a:buSzPct val="100000"/>
              <a:buFont typeface="Roboto"/>
              <a:buChar char="●"/>
            </a:pPr>
            <a:r>
              <a:rPr b="1" lang="en" sz="2100">
                <a:solidFill>
                  <a:srgbClr val="03414D"/>
                </a:solidFill>
                <a:latin typeface="Roboto"/>
                <a:ea typeface="Roboto"/>
                <a:cs typeface="Roboto"/>
                <a:sym typeface="Roboto"/>
              </a:rPr>
              <a:t>Authorizes the creation of a home ownership </a:t>
            </a:r>
            <a:r>
              <a:rPr b="1" lang="en" sz="2100">
                <a:solidFill>
                  <a:srgbClr val="03414D"/>
                </a:solidFill>
                <a:latin typeface="Roboto"/>
                <a:ea typeface="Roboto"/>
                <a:cs typeface="Roboto"/>
                <a:sym typeface="Roboto"/>
              </a:rPr>
              <a:t>promotion</a:t>
            </a:r>
            <a:r>
              <a:rPr b="1" lang="en" sz="2100">
                <a:solidFill>
                  <a:srgbClr val="03414D"/>
                </a:solidFill>
                <a:latin typeface="Roboto"/>
                <a:ea typeface="Roboto"/>
                <a:cs typeface="Roboto"/>
                <a:sym typeface="Roboto"/>
              </a:rPr>
              <a:t> zone to be included </a:t>
            </a:r>
            <a:r>
              <a:rPr b="1" lang="en" sz="2100">
                <a:solidFill>
                  <a:srgbClr val="03414D"/>
                </a:solidFill>
                <a:latin typeface="Roboto"/>
                <a:ea typeface="Roboto"/>
                <a:cs typeface="Roboto"/>
                <a:sym typeface="Roboto"/>
              </a:rPr>
              <a:t>in</a:t>
            </a:r>
            <a:r>
              <a:rPr b="1" lang="en" sz="2100">
                <a:solidFill>
                  <a:srgbClr val="03414D"/>
                </a:solidFill>
                <a:latin typeface="Roboto"/>
                <a:ea typeface="Roboto"/>
                <a:cs typeface="Roboto"/>
                <a:sym typeface="Roboto"/>
              </a:rPr>
              <a:t> a </a:t>
            </a:r>
            <a:r>
              <a:rPr b="1" lang="en" sz="2100">
                <a:solidFill>
                  <a:srgbClr val="03414D"/>
                </a:solidFill>
                <a:latin typeface="Roboto"/>
                <a:ea typeface="Roboto"/>
                <a:cs typeface="Roboto"/>
                <a:sym typeface="Roboto"/>
              </a:rPr>
              <a:t>municipality</a:t>
            </a:r>
            <a:r>
              <a:rPr b="1" lang="en" sz="2100">
                <a:solidFill>
                  <a:srgbClr val="03414D"/>
                </a:solidFill>
                <a:latin typeface="Roboto"/>
                <a:ea typeface="Roboto"/>
                <a:cs typeface="Roboto"/>
                <a:sym typeface="Roboto"/>
              </a:rPr>
              <a:t> or </a:t>
            </a:r>
            <a:r>
              <a:rPr b="1" lang="en" sz="2100">
                <a:solidFill>
                  <a:srgbClr val="03414D"/>
                </a:solidFill>
                <a:latin typeface="Roboto"/>
                <a:ea typeface="Roboto"/>
                <a:cs typeface="Roboto"/>
                <a:sym typeface="Roboto"/>
              </a:rPr>
              <a:t>county</a:t>
            </a:r>
            <a:r>
              <a:rPr b="1" lang="en" sz="2100">
                <a:solidFill>
                  <a:srgbClr val="03414D"/>
                </a:solidFill>
                <a:latin typeface="Roboto"/>
                <a:ea typeface="Roboto"/>
                <a:cs typeface="Roboto"/>
                <a:sym typeface="Roboto"/>
              </a:rPr>
              <a:t> moderate income housing plan. </a:t>
            </a:r>
            <a:endParaRPr b="1" sz="2100">
              <a:solidFill>
                <a:srgbClr val="03414D"/>
              </a:solidFill>
              <a:latin typeface="Roboto"/>
              <a:ea typeface="Roboto"/>
              <a:cs typeface="Roboto"/>
              <a:sym typeface="Roboto"/>
            </a:endParaRPr>
          </a:p>
        </p:txBody>
      </p:sp>
      <p:sp>
        <p:nvSpPr>
          <p:cNvPr id="150" name="Google Shape;150;p21"/>
          <p:cNvSpPr/>
          <p:nvPr/>
        </p:nvSpPr>
        <p:spPr>
          <a:xfrm>
            <a:off x="-25" y="0"/>
            <a:ext cx="9144000" cy="1041600"/>
          </a:xfrm>
          <a:prstGeom prst="rect">
            <a:avLst/>
          </a:prstGeom>
          <a:solidFill>
            <a:srgbClr val="F7902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1" name="Google Shape;151;p21"/>
          <p:cNvSpPr/>
          <p:nvPr/>
        </p:nvSpPr>
        <p:spPr>
          <a:xfrm>
            <a:off x="25" y="244900"/>
            <a:ext cx="9144000" cy="7968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2" name="Google Shape;152;p21"/>
          <p:cNvSpPr/>
          <p:nvPr/>
        </p:nvSpPr>
        <p:spPr>
          <a:xfrm>
            <a:off x="-25" y="319100"/>
            <a:ext cx="9144000" cy="722700"/>
          </a:xfrm>
          <a:prstGeom prst="rect">
            <a:avLst/>
          </a:prstGeom>
          <a:solidFill>
            <a:srgbClr val="0341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3" name="Google Shape;153;p21"/>
          <p:cNvSpPr txBox="1"/>
          <p:nvPr>
            <p:ph idx="1" type="subTitle"/>
          </p:nvPr>
        </p:nvSpPr>
        <p:spPr>
          <a:xfrm>
            <a:off x="311675" y="319100"/>
            <a:ext cx="8520600" cy="584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3000">
                <a:solidFill>
                  <a:schemeClr val="lt1"/>
                </a:solidFill>
                <a:latin typeface="Roboto Medium"/>
                <a:ea typeface="Roboto Medium"/>
                <a:cs typeface="Roboto Medium"/>
                <a:sym typeface="Roboto Medium"/>
              </a:rPr>
              <a:t>SB 168: Affordable Building Amendments</a:t>
            </a:r>
            <a:endParaRPr i="1" sz="3000">
              <a:solidFill>
                <a:schemeClr val="lt1"/>
              </a:solidFill>
              <a:latin typeface="Roboto Medium"/>
              <a:ea typeface="Roboto Medium"/>
              <a:cs typeface="Roboto Medium"/>
              <a:sym typeface="Roboto Medium"/>
            </a:endParaRPr>
          </a:p>
        </p:txBody>
      </p:sp>
      <p:pic>
        <p:nvPicPr>
          <p:cNvPr id="154" name="Google Shape;154;p21"/>
          <p:cNvPicPr preferRelativeResize="0"/>
          <p:nvPr/>
        </p:nvPicPr>
        <p:blipFill>
          <a:blip r:embed="rId3">
            <a:alphaModFix/>
          </a:blip>
          <a:stretch>
            <a:fillRect/>
          </a:stretch>
        </p:blipFill>
        <p:spPr>
          <a:xfrm>
            <a:off x="5853425" y="4044100"/>
            <a:ext cx="3156024" cy="947726"/>
          </a:xfrm>
          <a:prstGeom prst="rect">
            <a:avLst/>
          </a:prstGeom>
          <a:noFill/>
          <a:ln>
            <a:noFill/>
          </a:ln>
        </p:spPr>
      </p:pic>
      <p:sp>
        <p:nvSpPr>
          <p:cNvPr id="155" name="Google Shape;155;p21"/>
          <p:cNvSpPr txBox="1"/>
          <p:nvPr>
            <p:ph idx="1" type="subTitle"/>
          </p:nvPr>
        </p:nvSpPr>
        <p:spPr>
          <a:xfrm>
            <a:off x="7095575" y="1572825"/>
            <a:ext cx="1736700" cy="2127300"/>
          </a:xfrm>
          <a:prstGeom prst="rect">
            <a:avLst/>
          </a:prstGeom>
        </p:spPr>
        <p:txBody>
          <a:bodyPr anchorCtr="0" anchor="ctr" bIns="91425" lIns="91425" spcFirstLastPara="1" rIns="91425" wrap="square" tIns="91425">
            <a:noAutofit/>
          </a:bodyPr>
          <a:lstStyle/>
          <a:p>
            <a:pPr indent="0" lvl="0" marL="0" rtl="0" algn="ctr">
              <a:lnSpc>
                <a:spcPct val="80000"/>
              </a:lnSpc>
              <a:spcBef>
                <a:spcPts val="0"/>
              </a:spcBef>
              <a:spcAft>
                <a:spcPts val="0"/>
              </a:spcAft>
              <a:buNone/>
            </a:pPr>
            <a:r>
              <a:rPr b="1" lang="en" sz="2100">
                <a:solidFill>
                  <a:srgbClr val="03414D"/>
                </a:solidFill>
                <a:latin typeface="Roboto"/>
                <a:ea typeface="Roboto"/>
                <a:cs typeface="Roboto"/>
                <a:sym typeface="Roboto"/>
              </a:rPr>
              <a:t>How will this impact Utah?</a:t>
            </a:r>
            <a:endParaRPr b="1" sz="2100">
              <a:solidFill>
                <a:srgbClr val="03414D"/>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